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3" r:id="rId6"/>
    <p:sldId id="258" r:id="rId7"/>
    <p:sldId id="301" r:id="rId8"/>
    <p:sldId id="303" r:id="rId9"/>
    <p:sldId id="260" r:id="rId10"/>
    <p:sldId id="298" r:id="rId11"/>
    <p:sldId id="261" r:id="rId12"/>
    <p:sldId id="278" r:id="rId13"/>
    <p:sldId id="297" r:id="rId14"/>
    <p:sldId id="296" r:id="rId15"/>
    <p:sldId id="294" r:id="rId16"/>
    <p:sldId id="295" r:id="rId17"/>
    <p:sldId id="302" r:id="rId1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12" autoAdjust="0"/>
  </p:normalViewPr>
  <p:slideViewPr>
    <p:cSldViewPr snapToGrid="0" snapToObjects="1">
      <p:cViewPr>
        <p:scale>
          <a:sx n="100" d="100"/>
          <a:sy n="100" d="100"/>
        </p:scale>
        <p:origin x="-516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C38A3-0CC7-4C8D-8BB1-D25B6F4FEE03}" type="datetimeFigureOut">
              <a:rPr lang="en-AU" smtClean="0"/>
              <a:t>27/08/2018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B74A-09B7-4D9C-AF83-BDAD3F19F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94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21D6-7743-4B2F-AE8B-3E23954903D7}" type="datetimeFigureOut">
              <a:rPr lang="en-AU" smtClean="0"/>
              <a:t>27/08/2018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AF733-20DE-454C-9E58-3447FEE80B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76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F733-20DE-454C-9E58-3447FEE80BE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33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F733-20DE-454C-9E58-3447FEE80BE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71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F733-20DE-454C-9E58-3447FEE80BE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90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F733-20DE-454C-9E58-3447FEE80BE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83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438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438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1076"/>
            <a:ext cx="4038600" cy="254555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1076"/>
            <a:ext cx="4038600" cy="254555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2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438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31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445" y="1438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9634"/>
            <a:ext cx="5486400" cy="320604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CD65-2BAE-6045-8F4B-6555D5495C7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69BF-915D-034F-9C2E-D78B0C3B5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2349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69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url?sa=i&amp;rct=j&amp;q=&amp;esrc=s&amp;source=images&amp;cd=&amp;cad=rja&amp;uact=8&amp;ved=2ahUKEwig3-2Zhr7aAhUCLpQKHUu_AcoQjRx6BAgAEAU&amp;url=https://www.facebook.com/PeoplesChoiceCU/&amp;psig=AOvVaw3_AY508pWxhU9wXZu8P7rn&amp;ust=15239424224017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lovepuppies@ho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342" y="1283880"/>
            <a:ext cx="8014825" cy="11025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Stand out from the crowd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3144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Connie Pontikinas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Talent Acquisition Specialist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AutoShape 5" descr="Image result for peoples choice credit uni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7" descr="Image result for peoples choice credit uni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9" descr="Image result for peoples choice credit uni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2900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" name="Picture 11" descr="Image may contain: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61" y="2065648"/>
            <a:ext cx="1584389" cy="15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Tips and Tricks - Phone Interview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ave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an active, professional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voicemail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Create a checklist – review the job posting and make a list of how your qualifications match the hiring criteria – have the list available so you can glance at it during the interview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Keep your resume in clear view, so it’s at your fingertips when you need to answer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questions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Do your research on the company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Have a few practical examples ready in the event you are asked any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behavioural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based questions that align to the job criteria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Have pen and paper handy for note-taking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Ensure you are in a quiet room free from distractions, i.e. not out and about on a busy street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If the time isn’t convenient, ask if you can call back or suggest another time</a:t>
            </a:r>
            <a:endParaRPr lang="en-AU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0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Canvassing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Does it work?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2D050"/>
                </a:solidFill>
                <a:latin typeface="+mn-lt"/>
              </a:rPr>
              <a:t>Yes!</a:t>
            </a:r>
          </a:p>
        </p:txBody>
      </p:sp>
      <p:sp>
        <p:nvSpPr>
          <p:cNvPr id="4" name="AutoShape 2" descr="Image result for cold calling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2308623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 – Cold Calling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6"/>
            <a:ext cx="8229600" cy="3394472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Make a list of contacts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tap into your networks or make a list of ideal companies to work for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Do your research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you’ll be able to show how much you know and prove you’re the right person for the job when calling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Write a script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it will help you to remember what to say and assist with speaking clearly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Make some practice calls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sit down with a friend or family member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Work out when to call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there are good and bad times during the day to call – avoid the start or end of a working day or during lunch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Schedule a time to have a chat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gauge the temperature and if it’s the right time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Get your gear together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– paper and pen to take notes, a copy of your resume and your script</a:t>
            </a:r>
          </a:p>
          <a:p>
            <a:endParaRPr lang="en-US" sz="1200" dirty="0" smtClean="0"/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239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 – Cold Calling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6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Dress to impress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– dressing as though your going to work or an interview will put you in a more professional frame of mind when making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calls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Stay focused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– find somewhere quiet to call, away from interruptions or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distractions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Be polite </a:t>
            </a:r>
            <a:r>
              <a:rPr lang="en-US" sz="7200" b="1" dirty="0" smtClean="0">
                <a:solidFill>
                  <a:schemeClr val="tx1"/>
                </a:solidFill>
                <a:latin typeface="+mn-lt"/>
              </a:rPr>
              <a:t>and smile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– smiling will project a positive image and will change the tone of your voice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Take notes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– keep track of who you’ve called and the outcome of your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conversation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Review </a:t>
            </a:r>
            <a:r>
              <a:rPr lang="en-US" sz="7200" b="1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7200" b="1" dirty="0">
                <a:solidFill>
                  <a:schemeClr val="tx1"/>
                </a:solidFill>
                <a:latin typeface="+mn-lt"/>
              </a:rPr>
              <a:t>call and confirm next </a:t>
            </a:r>
            <a:r>
              <a:rPr lang="en-US" sz="7200" b="1" dirty="0" smtClean="0">
                <a:solidFill>
                  <a:schemeClr val="tx1"/>
                </a:solidFill>
                <a:latin typeface="+mn-lt"/>
              </a:rPr>
              <a:t>steps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– i.e. submit your resume, connect via LinkedIn </a:t>
            </a:r>
            <a:r>
              <a:rPr lang="en-US" sz="7200" dirty="0" err="1" smtClean="0">
                <a:solidFill>
                  <a:schemeClr val="tx1"/>
                </a:solidFill>
                <a:latin typeface="+mn-lt"/>
              </a:rPr>
              <a:t>etc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Be persistent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– if you haven’t heard back within a week or two, don’t be afraid to call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back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7200" b="1" dirty="0">
                <a:solidFill>
                  <a:schemeClr val="tx1"/>
                </a:solidFill>
                <a:latin typeface="+mn-lt"/>
              </a:rPr>
              <a:t>Don’t get discouraged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– not every call will end in a good result, but don’t be shy to ask for advice about someone else who may be able to help or another business you could contact about finding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work – keep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calling until something works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out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41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A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630362"/>
            <a:ext cx="1924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6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Who is People’s Choice Credit Union?</a:t>
            </a: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The Recruitment Process - </a:t>
            </a:r>
            <a:r>
              <a:rPr lang="en-US" sz="11200" dirty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hat to Expect</a:t>
            </a: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What Makes a Standout Candidate?</a:t>
            </a: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Cover Letter/Resume Tips and Tricks</a:t>
            </a: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Phone Interview Tips and Tricks</a:t>
            </a: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Cold Canvassing Tips and Tricks</a:t>
            </a:r>
          </a:p>
          <a:p>
            <a:pPr algn="just"/>
            <a:r>
              <a:rPr lang="en-US" sz="11200" dirty="0" smtClean="0">
                <a:solidFill>
                  <a:schemeClr val="tx1"/>
                </a:solidFill>
                <a:latin typeface="+mn-lt"/>
              </a:rPr>
              <a:t>Questions</a:t>
            </a:r>
          </a:p>
          <a:p>
            <a:pPr algn="just"/>
            <a:endParaRPr lang="en-US" sz="26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n-US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Who is People’s Choice Credit Union? </a:t>
            </a:r>
            <a:r>
              <a:rPr lang="en-US" sz="3200" dirty="0" smtClean="0"/>
              <a:t>	</a:t>
            </a:r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36" y="1200151"/>
            <a:ext cx="8229600" cy="33944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Australia’s Second Largest Credit Union with over 360,000 members across Australia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41 Branches and 5 advice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centres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in South Australia, the Northern Territory, Victoria, Western Australia and the Australian Capital Territory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National Contact Centre based in Adelaide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$10 billion of funds under management and advice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Services in home loans, personal loans, financial planning and basic banking products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1,050  employees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Our members are our shareholders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0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People’s Choice Credit Union </a:t>
            </a:r>
            <a:r>
              <a:rPr lang="en-US" sz="4000" dirty="0"/>
              <a:t>	</a:t>
            </a:r>
            <a:r>
              <a:rPr lang="en-US" dirty="0"/>
              <a:t>	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7" y="1017270"/>
            <a:ext cx="3610183" cy="1889329"/>
          </a:xfrm>
        </p:spPr>
      </p:pic>
      <p:pic>
        <p:nvPicPr>
          <p:cNvPr id="2052" name="Picture 4" descr="Image result for undies run peoples cho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/>
          <a:stretch/>
        </p:blipFill>
        <p:spPr bwMode="auto">
          <a:xfrm>
            <a:off x="180767" y="2995613"/>
            <a:ext cx="3679577" cy="18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mmunity lottery people's choi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r="4067" b="1162"/>
          <a:stretch/>
        </p:blipFill>
        <p:spPr bwMode="auto">
          <a:xfrm>
            <a:off x="4029076" y="2933840"/>
            <a:ext cx="4826574" cy="19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eople's choice christmas pagea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 bwMode="auto">
          <a:xfrm>
            <a:off x="4892124" y="1017271"/>
            <a:ext cx="2986177" cy="18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People’s Choice &amp; 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+mn-lt"/>
              </a:rPr>
              <a:t>We are always looking at ways to diversify our workforce and have a diversity strategy in place given we are a community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organisation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+mn-lt"/>
              </a:rPr>
              <a:t>We offer facilities within our head office such as parent feeding rooms and reflection/prayer rooms – we are a culturally aware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organisation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+mn-lt"/>
              </a:rPr>
              <a:t>We consider candidates on working visa’s for employment opportunities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+mn-lt"/>
              </a:rPr>
              <a:t>People’s Choice has employed candidates through Immigration SA within our National Contact Centre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1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Industry Recruitment Process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Resume screen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</a:rPr>
              <a:t>Phone screening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shortlist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Psychometric and general reasoning assessment 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Interview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</a:rPr>
              <a:t>Reference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checks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Police check (selected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organisations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Appointment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6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makes a standout candidate?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AU" sz="2600" dirty="0" smtClean="0">
                <a:solidFill>
                  <a:schemeClr val="tx1"/>
                </a:solidFill>
                <a:latin typeface="+mn-lt"/>
              </a:rPr>
              <a:t>Strong </a:t>
            </a:r>
            <a:r>
              <a:rPr lang="en-AU" sz="2600" dirty="0">
                <a:solidFill>
                  <a:schemeClr val="tx1"/>
                </a:solidFill>
                <a:latin typeface="+mn-lt"/>
              </a:rPr>
              <a:t>communication skills </a:t>
            </a:r>
            <a:r>
              <a:rPr lang="en-AU" sz="2600" dirty="0" smtClean="0">
                <a:solidFill>
                  <a:schemeClr val="tx1"/>
                </a:solidFill>
                <a:latin typeface="+mn-lt"/>
              </a:rPr>
              <a:t>&amp; a positive attitude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+mn-lt"/>
              </a:rPr>
              <a:t>Demonstrates drive and initiative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Shows evidence they have researched the company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+mn-lt"/>
              </a:rPr>
              <a:t>Willingness to learn and evolve</a:t>
            </a:r>
            <a:endParaRPr lang="en-AU" sz="26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AU" sz="2600" dirty="0">
                <a:solidFill>
                  <a:schemeClr val="tx1"/>
                </a:solidFill>
                <a:latin typeface="+mn-lt"/>
              </a:rPr>
              <a:t>Committed to a long term career 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+mn-lt"/>
              </a:rPr>
              <a:t>Neat business attire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638423"/>
            <a:ext cx="2438399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Tips and Tricks – Cover Letter  </a:t>
            </a:r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412432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Do:</a:t>
            </a:r>
          </a:p>
          <a:p>
            <a:pPr lvl="0"/>
            <a:r>
              <a:rPr lang="en-AU" sz="2000" dirty="0">
                <a:solidFill>
                  <a:schemeClr val="tx1"/>
                </a:solidFill>
                <a:latin typeface="+mn-lt"/>
              </a:rPr>
              <a:t>Be concise and to the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point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>
                <a:solidFill>
                  <a:schemeClr val="tx1"/>
                </a:solidFill>
                <a:latin typeface="+mn-lt"/>
              </a:rPr>
              <a:t>Keep the letter to one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page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>
                <a:solidFill>
                  <a:schemeClr val="tx1"/>
                </a:solidFill>
                <a:latin typeface="+mn-lt"/>
              </a:rPr>
              <a:t>Tailor the letter to the target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audience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>
                <a:solidFill>
                  <a:schemeClr val="tx1"/>
                </a:solidFill>
                <a:latin typeface="+mn-lt"/>
              </a:rPr>
              <a:t>Write with an enthusiastic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tone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>
                <a:solidFill>
                  <a:schemeClr val="tx1"/>
                </a:solidFill>
                <a:latin typeface="+mn-lt"/>
              </a:rPr>
              <a:t>Use a font that is easy to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read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>
                <a:solidFill>
                  <a:schemeClr val="tx1"/>
                </a:solidFill>
                <a:latin typeface="+mn-lt"/>
              </a:rPr>
              <a:t>Proof-read the letter before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sending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95823" y="1181103"/>
            <a:ext cx="41243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Don’t:</a:t>
            </a:r>
          </a:p>
          <a:p>
            <a:pPr lvl="0"/>
            <a:r>
              <a:rPr lang="en-AU" sz="2000" dirty="0" smtClean="0">
                <a:solidFill>
                  <a:schemeClr val="tx1"/>
                </a:solidFill>
                <a:latin typeface="+mn-lt"/>
              </a:rPr>
              <a:t>Don’t repeat </a:t>
            </a:r>
            <a:r>
              <a:rPr lang="en-AU" sz="2000" dirty="0">
                <a:solidFill>
                  <a:schemeClr val="tx1"/>
                </a:solidFill>
                <a:latin typeface="+mn-lt"/>
              </a:rPr>
              <a:t>your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resume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 smtClean="0">
                <a:solidFill>
                  <a:schemeClr val="tx1"/>
                </a:solidFill>
                <a:latin typeface="+mn-lt"/>
              </a:rPr>
              <a:t>Don’t use </a:t>
            </a:r>
            <a:r>
              <a:rPr lang="en-AU" sz="2000" dirty="0">
                <a:solidFill>
                  <a:schemeClr val="tx1"/>
                </a:solidFill>
                <a:latin typeface="+mn-lt"/>
              </a:rPr>
              <a:t>a generic, impersonalised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letter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2000" dirty="0" smtClean="0">
                <a:solidFill>
                  <a:schemeClr val="tx1"/>
                </a:solidFill>
                <a:latin typeface="+mn-lt"/>
              </a:rPr>
              <a:t>Don’t include </a:t>
            </a:r>
            <a:r>
              <a:rPr lang="en-AU" sz="2000" dirty="0">
                <a:solidFill>
                  <a:schemeClr val="tx1"/>
                </a:solidFill>
                <a:latin typeface="+mn-lt"/>
              </a:rPr>
              <a:t>information not relevant to the </a:t>
            </a:r>
            <a:r>
              <a:rPr lang="en-AU" sz="2000" dirty="0" smtClean="0">
                <a:solidFill>
                  <a:schemeClr val="tx1"/>
                </a:solidFill>
                <a:latin typeface="+mn-lt"/>
              </a:rPr>
              <a:t>job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Don’t overdo the technical jargon – translate your skills into business terms to showcase your personality</a:t>
            </a:r>
            <a:endParaRPr lang="en-AU" sz="2000" dirty="0" smtClean="0">
              <a:latin typeface="+mn-lt"/>
            </a:endParaRPr>
          </a:p>
          <a:p>
            <a:pPr marL="0" lvl="0" indent="0">
              <a:buNone/>
            </a:pPr>
            <a:endParaRPr lang="en-AU" sz="2000" dirty="0"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4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Tips and Tricks – Resume </a:t>
            </a:r>
            <a:endParaRPr lang="en-AU" sz="28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33375" y="1209675"/>
            <a:ext cx="4248150" cy="3638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Do:</a:t>
            </a:r>
          </a:p>
          <a:p>
            <a:r>
              <a:rPr lang="en-AU" sz="1300" dirty="0">
                <a:solidFill>
                  <a:schemeClr val="tx1"/>
                </a:solidFill>
                <a:latin typeface="+mn-lt"/>
              </a:rPr>
              <a:t>Keep your resume short and uncluttered – 2 to 3 pages is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best</a:t>
            </a:r>
          </a:p>
          <a:p>
            <a:r>
              <a:rPr lang="en-AU" sz="1300" dirty="0" smtClean="0">
                <a:solidFill>
                  <a:schemeClr val="tx1"/>
                </a:solidFill>
                <a:latin typeface="+mn-lt"/>
              </a:rPr>
              <a:t>Keep it professional</a:t>
            </a:r>
          </a:p>
          <a:p>
            <a:pPr lvl="0"/>
            <a:r>
              <a:rPr lang="en-AU" sz="1300" dirty="0" smtClean="0">
                <a:solidFill>
                  <a:schemeClr val="tx1"/>
                </a:solidFill>
                <a:latin typeface="+mn-lt"/>
              </a:rPr>
              <a:t>Include </a:t>
            </a:r>
            <a:r>
              <a:rPr lang="en-AU" sz="1300" dirty="0">
                <a:solidFill>
                  <a:schemeClr val="tx1"/>
                </a:solidFill>
                <a:latin typeface="+mn-lt"/>
              </a:rPr>
              <a:t>your contact info – this section should have your name, email address, phone number, address, LinkedIn URL if you have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one</a:t>
            </a:r>
            <a:endParaRPr lang="en-AU" sz="130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1300" dirty="0">
                <a:solidFill>
                  <a:schemeClr val="tx1"/>
                </a:solidFill>
                <a:latin typeface="+mn-lt"/>
              </a:rPr>
              <a:t>List your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achievements</a:t>
            </a:r>
            <a:endParaRPr lang="en-US" sz="1300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AU" sz="1300" dirty="0">
                <a:solidFill>
                  <a:schemeClr val="tx1"/>
                </a:solidFill>
                <a:latin typeface="+mn-lt"/>
              </a:rPr>
              <a:t>Use headings and sub-headings to highlight sections such as “Education, “Career History” and “Referees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”</a:t>
            </a:r>
            <a:endParaRPr lang="en-AU" sz="1300" dirty="0">
              <a:solidFill>
                <a:schemeClr val="tx1"/>
              </a:solidFill>
              <a:latin typeface="+mn-lt"/>
            </a:endParaRPr>
          </a:p>
          <a:p>
            <a:r>
              <a:rPr lang="en-AU" sz="1300" dirty="0">
                <a:solidFill>
                  <a:schemeClr val="tx1"/>
                </a:solidFill>
                <a:latin typeface="+mn-lt"/>
              </a:rPr>
              <a:t>Utilise bullets and headings to keep information organised, pointed and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punchy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+mn-lt"/>
              </a:rPr>
              <a:t>Use keywords that match the job posting</a:t>
            </a:r>
            <a:endParaRPr lang="en-AU" sz="1300" dirty="0" smtClean="0">
              <a:solidFill>
                <a:schemeClr val="tx1"/>
              </a:solidFill>
              <a:latin typeface="+mn-lt"/>
            </a:endParaRPr>
          </a:p>
          <a:p>
            <a:r>
              <a:rPr lang="en-AU" sz="1300" dirty="0">
                <a:solidFill>
                  <a:schemeClr val="tx1"/>
                </a:solidFill>
                <a:latin typeface="+mn-lt"/>
              </a:rPr>
              <a:t>Always check your resume for grammar and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spelling – if English is not your first language, have a native speaker who </a:t>
            </a:r>
            <a:r>
              <a:rPr lang="en-AU" sz="1300" smtClean="0">
                <a:solidFill>
                  <a:schemeClr val="tx1"/>
                </a:solidFill>
                <a:latin typeface="+mn-lt"/>
              </a:rPr>
              <a:t>also </a:t>
            </a:r>
            <a:r>
              <a:rPr lang="en-AU" sz="1300" smtClean="0">
                <a:solidFill>
                  <a:schemeClr val="tx1"/>
                </a:solidFill>
                <a:latin typeface="+mn-lt"/>
              </a:rPr>
              <a:t>writes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well review your documents</a:t>
            </a: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29150" y="1219200"/>
            <a:ext cx="4248150" cy="363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Don’t:</a:t>
            </a:r>
          </a:p>
          <a:p>
            <a:r>
              <a:rPr lang="en-AU" sz="130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ry and hide gaps – be honest and confident when explaining unemployment periods – include volunteer work or education for example</a:t>
            </a:r>
          </a:p>
          <a:p>
            <a:r>
              <a:rPr lang="en-AU" sz="1300" dirty="0">
                <a:solidFill>
                  <a:schemeClr val="tx1"/>
                </a:solidFill>
                <a:latin typeface="+mn-lt"/>
              </a:rPr>
              <a:t>List contact details that aren’t up to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date</a:t>
            </a:r>
            <a:endParaRPr lang="en-AU" sz="1300" dirty="0">
              <a:solidFill>
                <a:schemeClr val="tx1"/>
              </a:solidFill>
              <a:latin typeface="+mn-lt"/>
            </a:endParaRPr>
          </a:p>
          <a:p>
            <a:r>
              <a:rPr lang="en-AU" sz="1300" dirty="0">
                <a:solidFill>
                  <a:schemeClr val="tx1"/>
                </a:solidFill>
                <a:latin typeface="+mn-lt"/>
              </a:rPr>
              <a:t>Use an unprofessional email address – i.e. </a:t>
            </a:r>
            <a:r>
              <a:rPr lang="en-AU" sz="1300" dirty="0" smtClean="0">
                <a:solidFill>
                  <a:schemeClr val="tx1"/>
                </a:solidFill>
                <a:latin typeface="+mn-lt"/>
                <a:hlinkClick r:id="rId2"/>
              </a:rPr>
              <a:t>ilovepuppies@hotmail.com</a:t>
            </a:r>
            <a:r>
              <a:rPr lang="en-AU" sz="13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300" dirty="0">
                <a:solidFill>
                  <a:schemeClr val="tx1"/>
                </a:solidFill>
                <a:latin typeface="+mn-lt"/>
              </a:rPr>
              <a:t>Think about what kind of image your email address is portraying to a prospective </a:t>
            </a:r>
            <a:r>
              <a:rPr lang="en-AU" sz="1300" dirty="0" smtClean="0">
                <a:solidFill>
                  <a:schemeClr val="tx1"/>
                </a:solidFill>
                <a:latin typeface="+mn-lt"/>
              </a:rPr>
              <a:t>employer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+mn-lt"/>
              </a:rPr>
              <a:t>Include information regarding marital status, date of birth, a photograph – this is not necessary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+mn-lt"/>
              </a:rPr>
              <a:t>and doesn’t demonstrate your skill set and experience</a:t>
            </a:r>
            <a:endParaRPr lang="en-AU" sz="1300" dirty="0">
              <a:solidFill>
                <a:schemeClr val="tx1"/>
              </a:solidFill>
              <a:latin typeface="+mn-lt"/>
            </a:endParaRPr>
          </a:p>
          <a:p>
            <a:endParaRPr lang="en-US" sz="15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AU" sz="15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>
        <a:normAutofit/>
      </a:bodyPr>
      <a:lstStyle>
        <a:defPPr algn="l">
          <a:defRPr sz="2800" b="1" dirty="0">
            <a:solidFill>
              <a:schemeClr val="bg1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9BDC6D556CE4B8EE1948E54930BE3" ma:contentTypeVersion="0" ma:contentTypeDescription="Create a new document." ma:contentTypeScope="" ma:versionID="c370249d16f6452872a4bcf1400860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DAD39-FCC9-42CA-AA77-F2EC81198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7E2727-0F8A-45DB-905A-3366CF57C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B382C-11C4-4084-9C2F-42A0DD24F8F6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1008</Words>
  <Application>Microsoft Office PowerPoint</Application>
  <PresentationFormat>On-screen Show (16:9)</PresentationFormat>
  <Paragraphs>104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Stand out from the crowd</vt:lpstr>
      <vt:lpstr>Overview</vt:lpstr>
      <vt:lpstr>Who is People’s Choice Credit Union?   </vt:lpstr>
      <vt:lpstr>People’s Choice Credit Union   </vt:lpstr>
      <vt:lpstr>People’s Choice &amp; Diversity</vt:lpstr>
      <vt:lpstr>Industry Recruitment Process</vt:lpstr>
      <vt:lpstr>What makes a standout candidate?</vt:lpstr>
      <vt:lpstr>Tips and Tricks – Cover Letter   </vt:lpstr>
      <vt:lpstr>Tips and Tricks – Resume </vt:lpstr>
      <vt:lpstr>Tips and Tricks - Phone Interview</vt:lpstr>
      <vt:lpstr>Cold Canvassing</vt:lpstr>
      <vt:lpstr>Tips and Tricks – Cold Calling</vt:lpstr>
      <vt:lpstr>Tips and Tricks – Cold Calling</vt:lpstr>
      <vt:lpstr>Questions?</vt:lpstr>
    </vt:vector>
  </TitlesOfParts>
  <Company>PCCU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People's Choice Credit Union Template 4 w/Master Corrections</dc:title>
  <dc:creator>Lisa Mena-Hartnett</dc:creator>
  <cp:lastModifiedBy>Connie Pontikinas</cp:lastModifiedBy>
  <cp:revision>125</cp:revision>
  <cp:lastPrinted>2017-12-12T01:25:58Z</cp:lastPrinted>
  <dcterms:created xsi:type="dcterms:W3CDTF">2016-03-18T01:42:56Z</dcterms:created>
  <dcterms:modified xsi:type="dcterms:W3CDTF">2018-08-27T06:38:06Z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0x0101005929BDC6D556CE4B8EE1948E54930BE3</vt:lpwstr>
  </property>
</Properties>
</file>