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7"/>
  </p:notesMasterIdLst>
  <p:handoutMasterIdLst>
    <p:handoutMasterId r:id="rId28"/>
  </p:handoutMasterIdLst>
  <p:sldIdLst>
    <p:sldId id="256" r:id="rId5"/>
    <p:sldId id="374" r:id="rId6"/>
    <p:sldId id="379" r:id="rId7"/>
    <p:sldId id="380" r:id="rId8"/>
    <p:sldId id="381" r:id="rId9"/>
    <p:sldId id="336" r:id="rId10"/>
    <p:sldId id="337" r:id="rId11"/>
    <p:sldId id="359" r:id="rId12"/>
    <p:sldId id="331" r:id="rId13"/>
    <p:sldId id="349" r:id="rId14"/>
    <p:sldId id="350" r:id="rId15"/>
    <p:sldId id="360" r:id="rId16"/>
    <p:sldId id="351" r:id="rId17"/>
    <p:sldId id="361" r:id="rId18"/>
    <p:sldId id="353" r:id="rId19"/>
    <p:sldId id="355" r:id="rId20"/>
    <p:sldId id="356" r:id="rId21"/>
    <p:sldId id="357" r:id="rId22"/>
    <p:sldId id="378" r:id="rId23"/>
    <p:sldId id="375" r:id="rId24"/>
    <p:sldId id="376" r:id="rId25"/>
    <p:sldId id="377" r:id="rId26"/>
  </p:sldIdLst>
  <p:sldSz cx="9144000" cy="5143500" type="screen16x9"/>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3" autoAdjust="0"/>
    <p:restoredTop sz="73789" autoAdjust="0"/>
  </p:normalViewPr>
  <p:slideViewPr>
    <p:cSldViewPr showGuides="1">
      <p:cViewPr varScale="1">
        <p:scale>
          <a:sx n="159" d="100"/>
          <a:sy n="159" d="100"/>
        </p:scale>
        <p:origin x="4392" y="126"/>
      </p:cViewPr>
      <p:guideLst>
        <p:guide orient="horz" pos="1620"/>
        <p:guide pos="2880"/>
      </p:guideLst>
    </p:cSldViewPr>
  </p:slideViewPr>
  <p:notesTextViewPr>
    <p:cViewPr>
      <p:scale>
        <a:sx n="1" d="1"/>
        <a:sy n="1" d="1"/>
      </p:scale>
      <p:origin x="0" y="0"/>
    </p:cViewPr>
  </p:notesTextViewPr>
  <p:notesViewPr>
    <p:cSldViewPr showGuides="1">
      <p:cViewPr varScale="1">
        <p:scale>
          <a:sx n="123" d="100"/>
          <a:sy n="123" d="100"/>
        </p:scale>
        <p:origin x="4974" y="11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601BAD18-8F1B-454E-A7EA-2A75661EAEE7}" type="datetimeFigureOut">
              <a:rPr lang="en-AU" smtClean="0"/>
              <a:t>27/08/2018</a:t>
            </a:fld>
            <a:endParaRPr lang="en-AU" dirty="0"/>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AU" dirty="0"/>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7E777D82-D24B-411B-A64F-4B54CFD1E15F}" type="slidenum">
              <a:rPr lang="en-AU" smtClean="0"/>
              <a:t>‹#›</a:t>
            </a:fld>
            <a:endParaRPr lang="en-AU" dirty="0"/>
          </a:p>
        </p:txBody>
      </p:sp>
    </p:spTree>
    <p:extLst>
      <p:ext uri="{BB962C8B-B14F-4D97-AF65-F5344CB8AC3E}">
        <p14:creationId xmlns:p14="http://schemas.microsoft.com/office/powerpoint/2010/main" val="42364309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7700298-5192-4751-BEF7-4C0BAA4274F7}" type="datetimeFigureOut">
              <a:rPr lang="en-AU" smtClean="0"/>
              <a:t>27/08/2018</a:t>
            </a:fld>
            <a:endParaRPr lang="en-AU" dirty="0"/>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D76A1116-72C9-4581-9B62-DC2C3C56733A}" type="slidenum">
              <a:rPr lang="en-AU" smtClean="0"/>
              <a:t>‹#›</a:t>
            </a:fld>
            <a:endParaRPr lang="en-AU" dirty="0"/>
          </a:p>
        </p:txBody>
      </p:sp>
    </p:spTree>
    <p:extLst>
      <p:ext uri="{BB962C8B-B14F-4D97-AF65-F5344CB8AC3E}">
        <p14:creationId xmlns:p14="http://schemas.microsoft.com/office/powerpoint/2010/main" val="3946987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Skilled migrants are part of the solution to the economic growth challenge facing South Australia.</a:t>
            </a:r>
          </a:p>
          <a:p>
            <a:endParaRPr lang="en-US" dirty="0"/>
          </a:p>
          <a:p>
            <a:r>
              <a:rPr lang="en-US" dirty="0"/>
              <a:t>South Australia has typically recorded subdued economic growth and one of the key constraints on our growth has been our demographics – namely, our subdued population growth rate and an ageing population.</a:t>
            </a:r>
          </a:p>
          <a:p>
            <a:endParaRPr lang="en-US" dirty="0"/>
          </a:p>
          <a:p>
            <a:r>
              <a:rPr lang="en-US" dirty="0"/>
              <a:t>So skilled migration will be hugely important for us going forward to support population growth, and to provide the skills required as older workers retire and the State’s industry structure changes towards an increased focus on high value-add goods production and knowledge-intensive services – including services requiring a high level of expertise and education.</a:t>
            </a:r>
          </a:p>
          <a:p>
            <a:endParaRPr lang="en-US" dirty="0"/>
          </a:p>
          <a:p>
            <a:endParaRPr lang="en-AU" dirty="0"/>
          </a:p>
        </p:txBody>
      </p:sp>
      <p:sp>
        <p:nvSpPr>
          <p:cNvPr id="4" name="Slide Number Placeholder 3"/>
          <p:cNvSpPr>
            <a:spLocks noGrp="1"/>
          </p:cNvSpPr>
          <p:nvPr>
            <p:ph type="sldNum" sz="quarter" idx="10"/>
          </p:nvPr>
        </p:nvSpPr>
        <p:spPr/>
        <p:txBody>
          <a:bodyPr/>
          <a:lstStyle/>
          <a:p>
            <a:fld id="{D76A1116-72C9-4581-9B62-DC2C3C56733A}" type="slidenum">
              <a:rPr lang="en-AU" smtClean="0"/>
              <a:t>1</a:t>
            </a:fld>
            <a:endParaRPr lang="en-AU" dirty="0"/>
          </a:p>
        </p:txBody>
      </p:sp>
    </p:spTree>
    <p:extLst>
      <p:ext uri="{BB962C8B-B14F-4D97-AF65-F5344CB8AC3E}">
        <p14:creationId xmlns:p14="http://schemas.microsoft.com/office/powerpoint/2010/main" val="16546275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buFont typeface="Arial" panose="020B0604020202020204" pitchFamily="34" charset="0"/>
              <a:buChar char="•"/>
            </a:pPr>
            <a:r>
              <a:rPr lang="en-AU" dirty="0">
                <a:effectLst/>
                <a:latin typeface="Calibri" panose="020F0502020204030204" pitchFamily="34" charset="0"/>
                <a:cs typeface="Times New Roman" panose="02020603050405020304" pitchFamily="18" charset="0"/>
              </a:rPr>
              <a:t>16% of vacancies were for technicians and trades workers like motor mechanics, electricians, and metal fitters and machinists. </a:t>
            </a:r>
          </a:p>
          <a:p>
            <a:pPr marL="285750" lvl="0" indent="-285750">
              <a:buFont typeface="Arial" panose="020B0604020202020204" pitchFamily="34" charset="0"/>
              <a:buChar char="•"/>
            </a:pPr>
            <a:endParaRPr lang="en-AU" dirty="0">
              <a:effectLst/>
              <a:latin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00ACCA-AF35-40AF-92FE-281D237608B7}" type="slidenum">
              <a:rPr lang="en-AU" smtClean="0"/>
              <a:t>10</a:t>
            </a:fld>
            <a:endParaRPr lang="en-AU" dirty="0"/>
          </a:p>
        </p:txBody>
      </p:sp>
    </p:spTree>
    <p:extLst>
      <p:ext uri="{BB962C8B-B14F-4D97-AF65-F5344CB8AC3E}">
        <p14:creationId xmlns:p14="http://schemas.microsoft.com/office/powerpoint/2010/main" val="19178000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buFont typeface="Arial" panose="020B0604020202020204" pitchFamily="34" charset="0"/>
              <a:buChar char="•"/>
            </a:pPr>
            <a:r>
              <a:rPr lang="en-AU" dirty="0">
                <a:effectLst/>
                <a:latin typeface="Calibri" panose="020F0502020204030204" pitchFamily="34" charset="0"/>
                <a:cs typeface="Times New Roman" panose="02020603050405020304" pitchFamily="18" charset="0"/>
              </a:rPr>
              <a:t>16% of vacancies are for clerical and admin jobs with a high number of vacancies being recorded for general clerks (that perform a range of clerical and admin tasks like routine reports, and recording and filing information.</a:t>
            </a:r>
          </a:p>
          <a:p>
            <a:pPr marL="285750" lvl="0" indent="-285750">
              <a:buFont typeface="Arial" panose="020B0604020202020204" pitchFamily="34" charset="0"/>
              <a:buChar char="•"/>
            </a:pPr>
            <a:endParaRPr lang="en-AU" dirty="0">
              <a:effectLst/>
              <a:latin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00ACCA-AF35-40AF-92FE-281D237608B7}" type="slidenum">
              <a:rPr lang="en-AU" smtClean="0"/>
              <a:t>11</a:t>
            </a:fld>
            <a:endParaRPr lang="en-AU" dirty="0"/>
          </a:p>
        </p:txBody>
      </p:sp>
    </p:spTree>
    <p:extLst>
      <p:ext uri="{BB962C8B-B14F-4D97-AF65-F5344CB8AC3E}">
        <p14:creationId xmlns:p14="http://schemas.microsoft.com/office/powerpoint/2010/main" val="3966725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buFont typeface="Arial" panose="020B0604020202020204" pitchFamily="34" charset="0"/>
              <a:buChar char="•"/>
            </a:pPr>
            <a:endParaRPr lang="en-AU" dirty="0">
              <a:effectLst/>
              <a:latin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00ACCA-AF35-40AF-92FE-281D237608B7}" type="slidenum">
              <a:rPr lang="en-AU" smtClean="0"/>
              <a:t>12</a:t>
            </a:fld>
            <a:endParaRPr lang="en-AU" dirty="0"/>
          </a:p>
        </p:txBody>
      </p:sp>
    </p:spTree>
    <p:extLst>
      <p:ext uri="{BB962C8B-B14F-4D97-AF65-F5344CB8AC3E}">
        <p14:creationId xmlns:p14="http://schemas.microsoft.com/office/powerpoint/2010/main" val="27298489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buFont typeface="Arial" panose="020B0604020202020204" pitchFamily="34" charset="0"/>
              <a:buChar char="•"/>
            </a:pPr>
            <a:r>
              <a:rPr lang="en-AU" dirty="0">
                <a:effectLst/>
                <a:latin typeface="Calibri" panose="020F0502020204030204" pitchFamily="34" charset="0"/>
                <a:cs typeface="Times New Roman" panose="02020603050405020304" pitchFamily="18" charset="0"/>
              </a:rPr>
              <a:t>1 in 10 vacancies are for managers with vacancies in advertising and sales, construction and retail.</a:t>
            </a:r>
          </a:p>
          <a:p>
            <a:pPr marL="285750" lvl="0" indent="-285750">
              <a:buFont typeface="Arial" panose="020B0604020202020204" pitchFamily="34" charset="0"/>
              <a:buChar char="•"/>
            </a:pPr>
            <a:r>
              <a:rPr lang="en-AU" dirty="0">
                <a:effectLst/>
                <a:latin typeface="Calibri" panose="020F0502020204030204" pitchFamily="34" charset="0"/>
                <a:cs typeface="Times New Roman" panose="02020603050405020304" pitchFamily="18" charset="0"/>
              </a:rPr>
              <a:t>Other specialist managers include quality assurance managers.</a:t>
            </a:r>
          </a:p>
          <a:p>
            <a:pPr marL="285750" lvl="0" indent="-285750">
              <a:buFont typeface="Arial" panose="020B0604020202020204" pitchFamily="34" charset="0"/>
              <a:buChar char="•"/>
            </a:pPr>
            <a:endParaRPr lang="en-AU" dirty="0">
              <a:effectLst/>
              <a:latin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00ACCA-AF35-40AF-92FE-281D237608B7}" type="slidenum">
              <a:rPr lang="en-AU" smtClean="0"/>
              <a:t>13</a:t>
            </a:fld>
            <a:endParaRPr lang="en-AU" dirty="0"/>
          </a:p>
        </p:txBody>
      </p:sp>
    </p:spTree>
    <p:extLst>
      <p:ext uri="{BB962C8B-B14F-4D97-AF65-F5344CB8AC3E}">
        <p14:creationId xmlns:p14="http://schemas.microsoft.com/office/powerpoint/2010/main" val="1634432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buFont typeface="Arial" panose="020B0604020202020204" pitchFamily="34" charset="0"/>
              <a:buChar char="•"/>
            </a:pPr>
            <a:endParaRPr lang="en-AU" dirty="0">
              <a:effectLst/>
              <a:latin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00ACCA-AF35-40AF-92FE-281D237608B7}" type="slidenum">
              <a:rPr lang="en-AU" smtClean="0"/>
              <a:t>14</a:t>
            </a:fld>
            <a:endParaRPr lang="en-AU" dirty="0"/>
          </a:p>
        </p:txBody>
      </p:sp>
    </p:spTree>
    <p:extLst>
      <p:ext uri="{BB962C8B-B14F-4D97-AF65-F5344CB8AC3E}">
        <p14:creationId xmlns:p14="http://schemas.microsoft.com/office/powerpoint/2010/main" val="18589136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buFont typeface="Arial" panose="020B0604020202020204" pitchFamily="34" charset="0"/>
              <a:buChar char="•"/>
            </a:pPr>
            <a:r>
              <a:rPr lang="en-AU" dirty="0">
                <a:effectLst/>
                <a:latin typeface="Calibri" panose="020F0502020204030204" pitchFamily="34" charset="0"/>
                <a:cs typeface="Times New Roman" panose="02020603050405020304" pitchFamily="18" charset="0"/>
              </a:rPr>
              <a:t>1 in 10 vacancies are for labourers. A number of vacancies for other miscellaneous labourers, which could include categories like electronic or telecommunications trades assistants, mechanic’s assistant, bicycle mechanics, trolley collectors etc.</a:t>
            </a:r>
          </a:p>
        </p:txBody>
      </p:sp>
      <p:sp>
        <p:nvSpPr>
          <p:cNvPr id="4" name="Slide Number Placeholder 3"/>
          <p:cNvSpPr>
            <a:spLocks noGrp="1"/>
          </p:cNvSpPr>
          <p:nvPr>
            <p:ph type="sldNum" sz="quarter" idx="10"/>
          </p:nvPr>
        </p:nvSpPr>
        <p:spPr/>
        <p:txBody>
          <a:bodyPr/>
          <a:lstStyle/>
          <a:p>
            <a:fld id="{0B00ACCA-AF35-40AF-92FE-281D237608B7}" type="slidenum">
              <a:rPr lang="en-AU" smtClean="0"/>
              <a:t>15</a:t>
            </a:fld>
            <a:endParaRPr lang="en-AU" dirty="0"/>
          </a:p>
        </p:txBody>
      </p:sp>
    </p:spTree>
    <p:extLst>
      <p:ext uri="{BB962C8B-B14F-4D97-AF65-F5344CB8AC3E}">
        <p14:creationId xmlns:p14="http://schemas.microsoft.com/office/powerpoint/2010/main" val="14358169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buFont typeface="Arial" panose="020B0604020202020204" pitchFamily="34" charset="0"/>
              <a:buChar char="•"/>
            </a:pPr>
            <a:r>
              <a:rPr lang="en-AU" dirty="0">
                <a:effectLst/>
                <a:latin typeface="Calibri" panose="020F0502020204030204" pitchFamily="34" charset="0"/>
                <a:cs typeface="Times New Roman" panose="02020603050405020304" pitchFamily="18" charset="0"/>
              </a:rPr>
              <a:t>A significant number of vacancies in sales assistants with staff turnover no doubt playing a role here. Sales reps is also a contributor.</a:t>
            </a:r>
          </a:p>
          <a:p>
            <a:pPr marL="285750" lvl="0" indent="-285750">
              <a:buFont typeface="Arial" panose="020B0604020202020204" pitchFamily="34" charset="0"/>
              <a:buChar char="•"/>
            </a:pPr>
            <a:r>
              <a:rPr lang="en-US" dirty="0">
                <a:effectLst/>
                <a:latin typeface="Calibri" panose="020F0502020204030204" pitchFamily="34" charset="0"/>
                <a:cs typeface="Times New Roman" panose="02020603050405020304" pitchFamily="18" charset="0"/>
              </a:rPr>
              <a:t>I</a:t>
            </a:r>
            <a:r>
              <a:rPr lang="en-AU" dirty="0">
                <a:effectLst/>
                <a:latin typeface="Calibri" panose="020F0502020204030204" pitchFamily="34" charset="0"/>
                <a:cs typeface="Times New Roman" panose="02020603050405020304" pitchFamily="18" charset="0"/>
              </a:rPr>
              <a:t>n South Australia, the main contributor to job openings for new entrants is the need to replace leaving workers (as opposed to employment growth).</a:t>
            </a:r>
          </a:p>
          <a:p>
            <a:pPr marL="285750" lvl="0" indent="-285750">
              <a:buFont typeface="Arial" panose="020B0604020202020204" pitchFamily="34" charset="0"/>
              <a:buChar char="•"/>
            </a:pPr>
            <a:endParaRPr lang="en-AU" dirty="0">
              <a:effectLst/>
              <a:latin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00ACCA-AF35-40AF-92FE-281D237608B7}" type="slidenum">
              <a:rPr lang="en-AU" smtClean="0"/>
              <a:t>16</a:t>
            </a:fld>
            <a:endParaRPr lang="en-AU" dirty="0"/>
          </a:p>
        </p:txBody>
      </p:sp>
    </p:spTree>
    <p:extLst>
      <p:ext uri="{BB962C8B-B14F-4D97-AF65-F5344CB8AC3E}">
        <p14:creationId xmlns:p14="http://schemas.microsoft.com/office/powerpoint/2010/main" val="37887985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buFont typeface="Arial" panose="020B0604020202020204" pitchFamily="34" charset="0"/>
              <a:buChar char="•"/>
            </a:pPr>
            <a:r>
              <a:rPr lang="en-AU" dirty="0">
                <a:effectLst/>
                <a:latin typeface="Calibri" panose="020F0502020204030204" pitchFamily="34" charset="0"/>
                <a:cs typeface="Times New Roman" panose="02020603050405020304" pitchFamily="18" charset="0"/>
              </a:rPr>
              <a:t>The highest number of vacancies for Community and Personal Service Workers is for aged and disabled carers with the ageing of the population driving demand for these workers.</a:t>
            </a:r>
          </a:p>
          <a:p>
            <a:pPr marL="285750" lvl="0" indent="-285750">
              <a:buFont typeface="Arial" panose="020B0604020202020204" pitchFamily="34" charset="0"/>
              <a:buChar char="•"/>
            </a:pPr>
            <a:endParaRPr lang="en-AU" dirty="0">
              <a:effectLst/>
              <a:latin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00ACCA-AF35-40AF-92FE-281D237608B7}" type="slidenum">
              <a:rPr lang="en-AU" smtClean="0"/>
              <a:t>17</a:t>
            </a:fld>
            <a:endParaRPr lang="en-AU" dirty="0"/>
          </a:p>
        </p:txBody>
      </p:sp>
    </p:spTree>
    <p:extLst>
      <p:ext uri="{BB962C8B-B14F-4D97-AF65-F5344CB8AC3E}">
        <p14:creationId xmlns:p14="http://schemas.microsoft.com/office/powerpoint/2010/main" val="35860291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buFont typeface="Arial" panose="020B0604020202020204" pitchFamily="34" charset="0"/>
              <a:buChar char="•"/>
            </a:pPr>
            <a:r>
              <a:rPr lang="en-AU" dirty="0">
                <a:effectLst/>
                <a:latin typeface="Calibri" panose="020F0502020204030204" pitchFamily="34" charset="0"/>
                <a:cs typeface="Times New Roman" panose="02020603050405020304" pitchFamily="18" charset="0"/>
              </a:rPr>
              <a:t>The highest number of vacancies for Machine Operators and Drivers is for truck drivers.</a:t>
            </a:r>
          </a:p>
        </p:txBody>
      </p:sp>
      <p:sp>
        <p:nvSpPr>
          <p:cNvPr id="4" name="Slide Number Placeholder 3"/>
          <p:cNvSpPr>
            <a:spLocks noGrp="1"/>
          </p:cNvSpPr>
          <p:nvPr>
            <p:ph type="sldNum" sz="quarter" idx="10"/>
          </p:nvPr>
        </p:nvSpPr>
        <p:spPr/>
        <p:txBody>
          <a:bodyPr/>
          <a:lstStyle/>
          <a:p>
            <a:fld id="{0B00ACCA-AF35-40AF-92FE-281D237608B7}" type="slidenum">
              <a:rPr lang="en-AU" smtClean="0"/>
              <a:t>18</a:t>
            </a:fld>
            <a:endParaRPr lang="en-AU" dirty="0"/>
          </a:p>
        </p:txBody>
      </p:sp>
    </p:spTree>
    <p:extLst>
      <p:ext uri="{BB962C8B-B14F-4D97-AF65-F5344CB8AC3E}">
        <p14:creationId xmlns:p14="http://schemas.microsoft.com/office/powerpoint/2010/main" val="39506340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buFont typeface="Arial" panose="020B0604020202020204" pitchFamily="34" charset="0"/>
              <a:buChar char="•"/>
            </a:pPr>
            <a:endParaRPr lang="en-AU" dirty="0">
              <a:effectLst/>
              <a:latin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00ACCA-AF35-40AF-92FE-281D237608B7}" type="slidenum">
              <a:rPr lang="en-AU" smtClean="0"/>
              <a:t>19</a:t>
            </a:fld>
            <a:endParaRPr lang="en-AU" dirty="0"/>
          </a:p>
        </p:txBody>
      </p:sp>
    </p:spTree>
    <p:extLst>
      <p:ext uri="{BB962C8B-B14F-4D97-AF65-F5344CB8AC3E}">
        <p14:creationId xmlns:p14="http://schemas.microsoft.com/office/powerpoint/2010/main" val="23767771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b="0" baseline="0" dirty="0"/>
              <a:t>South Australia is an economy in transition moving away from labour intensive manufacturing and towards other </a:t>
            </a:r>
            <a:r>
              <a:rPr lang="en-AU" sz="1200" b="0" baseline="0" dirty="0" err="1"/>
              <a:t>indusytries</a:t>
            </a:r>
            <a:r>
              <a:rPr lang="en-AU" sz="1200" b="0" baseline="0" dirty="0"/>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1200" b="0" baseline="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b="0" baseline="0" dirty="0"/>
              <a:t>The </a:t>
            </a:r>
            <a:r>
              <a:rPr lang="en-AU" sz="1200" b="1" u="sng" baseline="0" dirty="0"/>
              <a:t>ageing of the population</a:t>
            </a:r>
            <a:r>
              <a:rPr lang="en-AU" sz="1200" b="0" u="none" baseline="0" dirty="0"/>
              <a:t> </a:t>
            </a:r>
            <a:r>
              <a:rPr lang="en-AU" sz="1200" b="0" baseline="0" dirty="0"/>
              <a:t>is contributing to jobs growth in the </a:t>
            </a:r>
            <a:r>
              <a:rPr lang="en-AU" sz="1200" b="1" u="sng" baseline="0" dirty="0"/>
              <a:t>health care and social assistance</a:t>
            </a:r>
            <a:r>
              <a:rPr lang="en-AU" sz="1200" b="0" u="none" baseline="0" dirty="0"/>
              <a:t> </a:t>
            </a:r>
            <a:r>
              <a:rPr lang="en-AU" sz="1200" b="0" baseline="0" dirty="0"/>
              <a:t>industry </a:t>
            </a:r>
            <a:r>
              <a:rPr lang="en-US" sz="1200" b="0" baseline="0" dirty="0"/>
              <a:t>(including </a:t>
            </a:r>
            <a:r>
              <a:rPr lang="en-AU" sz="1200" b="0" baseline="0" dirty="0"/>
              <a:t>hospitals, GP services, aged care etc) with this industry now being the largest employing local industry and the most significant contributor to growth in the demand for workers.</a:t>
            </a:r>
            <a:r>
              <a:rPr lang="en-AU" b="0" dirty="0"/>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sz="1200" b="0" baseline="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b="0" baseline="0" dirty="0"/>
              <a:t>With the </a:t>
            </a:r>
            <a:r>
              <a:rPr lang="en-AU" sz="1200" b="1" u="sng" baseline="0" dirty="0"/>
              <a:t>continued advancement and development of our economy</a:t>
            </a:r>
            <a:r>
              <a:rPr lang="en-AU" sz="1200" b="0" baseline="0" dirty="0"/>
              <a:t>, there has been employment growth for </a:t>
            </a:r>
            <a:r>
              <a:rPr lang="en-AU" b="1" u="sng" dirty="0"/>
              <a:t>professional, scientific and technical services</a:t>
            </a:r>
            <a:r>
              <a:rPr lang="en-AU" b="0" u="none" dirty="0"/>
              <a:t> </a:t>
            </a:r>
            <a:r>
              <a:rPr lang="en-AU" dirty="0"/>
              <a:t>(like legal and accounting services, engineering, advertising, computer system design etc) – high value-add knowledge-intensive services – services that require a high level of expertise and education.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b="0" baseline="0" dirty="0"/>
              <a:t>With the </a:t>
            </a:r>
            <a:r>
              <a:rPr lang="en-AU" sz="1200" b="1" u="sng" baseline="0" dirty="0"/>
              <a:t>continued advancement and development of our economy</a:t>
            </a:r>
            <a:r>
              <a:rPr lang="en-AU" sz="1200" b="0" baseline="0" dirty="0"/>
              <a:t>, there has been an increased demand </a:t>
            </a:r>
            <a:r>
              <a:rPr lang="en-AU" dirty="0"/>
              <a:t>for </a:t>
            </a:r>
            <a:r>
              <a:rPr lang="en-AU" sz="1200" b="1" u="sng" baseline="0" dirty="0"/>
              <a:t>education and training</a:t>
            </a:r>
            <a:r>
              <a:rPr lang="en-AU" sz="1200" b="0" u="none" baseline="0" dirty="0"/>
              <a:t> </a:t>
            </a:r>
            <a:r>
              <a:rPr lang="en-AU" sz="1200" b="0" baseline="0" dirty="0"/>
              <a:t>as people need to participate in this sector</a:t>
            </a:r>
            <a:r>
              <a:rPr lang="en-AU" dirty="0"/>
              <a:t> in order to acquire the skills required to work in this new economy.</a:t>
            </a:r>
            <a:r>
              <a:rPr lang="en-AU" sz="1200" b="0" u="none" baseline="0" dirty="0"/>
              <a:t> </a:t>
            </a:r>
            <a:r>
              <a:rPr lang="en-US" sz="1200" b="0" u="none" baseline="0" dirty="0"/>
              <a:t>Also, as South Australia continues to attract more international students, this also supports jobs growth in the education and training industry, as well as other supporting industries.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u="none" baseline="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u="none" baseline="0" dirty="0"/>
              <a:t>The </a:t>
            </a:r>
            <a:r>
              <a:rPr lang="en-US" sz="1200" b="1" u="sng" baseline="0" dirty="0"/>
              <a:t>construction</a:t>
            </a:r>
            <a:r>
              <a:rPr lang="en-US" sz="1200" b="0" u="none" baseline="0" dirty="0"/>
              <a:t> industry has been the second strongest contributor to employment growth as </a:t>
            </a:r>
            <a:r>
              <a:rPr lang="en-AU" sz="1200" b="1" u="sng" baseline="0" dirty="0"/>
              <a:t>investment</a:t>
            </a:r>
            <a:r>
              <a:rPr lang="en-AU" sz="1200" b="0" u="none" baseline="0" dirty="0"/>
              <a:t> continues to support the housing, engineering, and commercial construction needs of a growing and changing population and business community, as well as government investment supporting the growth and development of the State’s economy.</a:t>
            </a:r>
            <a:endParaRPr lang="en-US" sz="1200" b="0" u="none" baseline="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sz="1200" b="0" u="none" baseline="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b="1" u="sng" baseline="0" dirty="0"/>
              <a:t>Government initiatives </a:t>
            </a:r>
            <a:r>
              <a:rPr lang="en-AU" sz="1200" b="0" baseline="0" dirty="0"/>
              <a:t>like the National</a:t>
            </a:r>
            <a:r>
              <a:rPr lang="en-AU" sz="1200" b="0" dirty="0"/>
              <a:t> Disability Insurance Scheme</a:t>
            </a:r>
            <a:r>
              <a:rPr lang="en-AU" sz="1200" b="0" baseline="0" dirty="0"/>
              <a:t> will create jobs related to assisting people with a disability in their daily living. Jobs include a variety of allied health professionals, personal care workers and so on, but also includes supporting roles in areas like office work. </a:t>
            </a:r>
            <a:r>
              <a:rPr lang="en-AU" sz="1200" baseline="0" dirty="0"/>
              <a:t>Defence</a:t>
            </a:r>
            <a:r>
              <a:rPr lang="en-AU" sz="1200" dirty="0"/>
              <a:t> projects in the coming years will create work for a variety of managers, engineers, clerical and administrative workers, technicians and trades workers, machine operators and drivers, and labourers.</a:t>
            </a:r>
            <a:endParaRPr lang="en-AU" sz="1200" baseline="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b="0" dirty="0"/>
              <a:t>The size of the South Australia’s </a:t>
            </a:r>
            <a:r>
              <a:rPr lang="en-AU" b="1" u="sng" dirty="0"/>
              <a:t>manufacturing</a:t>
            </a:r>
            <a:r>
              <a:rPr lang="en-AU" b="0" dirty="0"/>
              <a:t> workforce has been impacted by various factors such as the previously high Australian dollar, foreign competition from low cost producers, and manufacturers moving to less labour-intensive production methods.</a:t>
            </a:r>
          </a:p>
        </p:txBody>
      </p:sp>
      <p:sp>
        <p:nvSpPr>
          <p:cNvPr id="4" name="Slide Number Placeholder 3"/>
          <p:cNvSpPr>
            <a:spLocks noGrp="1"/>
          </p:cNvSpPr>
          <p:nvPr>
            <p:ph type="sldNum" sz="quarter" idx="10"/>
          </p:nvPr>
        </p:nvSpPr>
        <p:spPr/>
        <p:txBody>
          <a:bodyPr/>
          <a:lstStyle/>
          <a:p>
            <a:fld id="{0B00ACCA-AF35-40AF-92FE-281D237608B7}" type="slidenum">
              <a:rPr lang="en-AU" smtClean="0"/>
              <a:t>2</a:t>
            </a:fld>
            <a:endParaRPr lang="en-AU" dirty="0"/>
          </a:p>
        </p:txBody>
      </p:sp>
    </p:spTree>
    <p:extLst>
      <p:ext uri="{BB962C8B-B14F-4D97-AF65-F5344CB8AC3E}">
        <p14:creationId xmlns:p14="http://schemas.microsoft.com/office/powerpoint/2010/main" val="30248227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buFont typeface="Arial" panose="020B0604020202020204" pitchFamily="34" charset="0"/>
              <a:buChar char="•"/>
            </a:pPr>
            <a:endParaRPr lang="en-AU" dirty="0">
              <a:effectLst/>
              <a:latin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00ACCA-AF35-40AF-92FE-281D237608B7}" type="slidenum">
              <a:rPr lang="en-AU" smtClean="0"/>
              <a:t>20</a:t>
            </a:fld>
            <a:endParaRPr lang="en-AU" dirty="0"/>
          </a:p>
        </p:txBody>
      </p:sp>
    </p:spTree>
    <p:extLst>
      <p:ext uri="{BB962C8B-B14F-4D97-AF65-F5344CB8AC3E}">
        <p14:creationId xmlns:p14="http://schemas.microsoft.com/office/powerpoint/2010/main" val="21740034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buFont typeface="Arial" panose="020B0604020202020204" pitchFamily="34" charset="0"/>
              <a:buChar char="•"/>
            </a:pPr>
            <a:endParaRPr lang="en-AU" dirty="0">
              <a:effectLst/>
              <a:latin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00ACCA-AF35-40AF-92FE-281D237608B7}" type="slidenum">
              <a:rPr lang="en-AU" smtClean="0"/>
              <a:t>21</a:t>
            </a:fld>
            <a:endParaRPr lang="en-AU" dirty="0"/>
          </a:p>
        </p:txBody>
      </p:sp>
    </p:spTree>
    <p:extLst>
      <p:ext uri="{BB962C8B-B14F-4D97-AF65-F5344CB8AC3E}">
        <p14:creationId xmlns:p14="http://schemas.microsoft.com/office/powerpoint/2010/main" val="8076095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buFont typeface="Arial" panose="020B0604020202020204" pitchFamily="34" charset="0"/>
              <a:buChar char="•"/>
            </a:pPr>
            <a:endParaRPr lang="en-AU" dirty="0">
              <a:effectLst/>
              <a:latin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00ACCA-AF35-40AF-92FE-281D237608B7}" type="slidenum">
              <a:rPr lang="en-AU" smtClean="0"/>
              <a:t>22</a:t>
            </a:fld>
            <a:endParaRPr lang="en-AU" dirty="0"/>
          </a:p>
        </p:txBody>
      </p:sp>
    </p:spTree>
    <p:extLst>
      <p:ext uri="{BB962C8B-B14F-4D97-AF65-F5344CB8AC3E}">
        <p14:creationId xmlns:p14="http://schemas.microsoft.com/office/powerpoint/2010/main" val="10881828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buFont typeface="Arial" panose="020B0604020202020204" pitchFamily="34" charset="0"/>
              <a:buChar char="•"/>
            </a:pPr>
            <a:r>
              <a:rPr lang="en-AU" dirty="0">
                <a:effectLst/>
                <a:latin typeface="Calibri" panose="020F0502020204030204" pitchFamily="34" charset="0"/>
                <a:cs typeface="Times New Roman" panose="02020603050405020304" pitchFamily="18" charset="0"/>
              </a:rPr>
              <a:t>There are a number of major projects underway or in the pipeline in South Australia.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effectLst/>
                <a:latin typeface="Calibri" panose="020F0502020204030204" pitchFamily="34" charset="0"/>
                <a:cs typeface="Times New Roman" panose="02020603050405020304" pitchFamily="18" charset="0"/>
              </a:rPr>
              <a:t>I have provided some links for some of the major projects in South Australia.</a:t>
            </a:r>
          </a:p>
          <a:p>
            <a:pPr marL="285750" lvl="0" indent="-285750">
              <a:buFont typeface="Arial" panose="020B0604020202020204" pitchFamily="34" charset="0"/>
              <a:buChar char="•"/>
            </a:pPr>
            <a:r>
              <a:rPr lang="en-AU" dirty="0">
                <a:effectLst/>
                <a:latin typeface="Calibri" panose="020F0502020204030204" pitchFamily="34" charset="0"/>
                <a:cs typeface="Times New Roman" panose="02020603050405020304" pitchFamily="18" charset="0"/>
              </a:rPr>
              <a:t>Usually the relevant website will provide information on the related job opportunities or at least provide you with the opportunity to register your interest in any upcoming jobs.</a:t>
            </a:r>
          </a:p>
          <a:p>
            <a:pPr marL="285750" lvl="0" indent="-285750">
              <a:buFont typeface="Arial" panose="020B0604020202020204" pitchFamily="34" charset="0"/>
              <a:buChar char="•"/>
            </a:pPr>
            <a:r>
              <a:rPr lang="en-AU" dirty="0" err="1">
                <a:effectLst/>
                <a:latin typeface="Calibri" panose="020F0502020204030204" pitchFamily="34" charset="0"/>
                <a:cs typeface="Times New Roman" panose="02020603050405020304" pitchFamily="18" charset="0"/>
              </a:rPr>
              <a:t>Northhub</a:t>
            </a:r>
            <a:r>
              <a:rPr lang="en-AU" dirty="0">
                <a:effectLst/>
                <a:latin typeface="Calibri" panose="020F0502020204030204" pitchFamily="34" charset="0"/>
                <a:cs typeface="Times New Roman" panose="02020603050405020304" pitchFamily="18" charset="0"/>
              </a:rPr>
              <a:t> also provides an opportunity to register your interest in job opportunities for the Gawler Rail Electrification Project and the Osborne Naval Shipbuilding Precinct.</a:t>
            </a:r>
          </a:p>
        </p:txBody>
      </p:sp>
      <p:sp>
        <p:nvSpPr>
          <p:cNvPr id="4" name="Slide Number Placeholder 3"/>
          <p:cNvSpPr>
            <a:spLocks noGrp="1"/>
          </p:cNvSpPr>
          <p:nvPr>
            <p:ph type="sldNum" sz="quarter" idx="10"/>
          </p:nvPr>
        </p:nvSpPr>
        <p:spPr/>
        <p:txBody>
          <a:bodyPr/>
          <a:lstStyle/>
          <a:p>
            <a:fld id="{0B00ACCA-AF35-40AF-92FE-281D237608B7}" type="slidenum">
              <a:rPr lang="en-AU" smtClean="0"/>
              <a:t>3</a:t>
            </a:fld>
            <a:endParaRPr lang="en-AU" dirty="0"/>
          </a:p>
        </p:txBody>
      </p:sp>
    </p:spTree>
    <p:extLst>
      <p:ext uri="{BB962C8B-B14F-4D97-AF65-F5344CB8AC3E}">
        <p14:creationId xmlns:p14="http://schemas.microsoft.com/office/powerpoint/2010/main" val="1664578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buFont typeface="Arial" panose="020B0604020202020204" pitchFamily="34" charset="0"/>
              <a:buChar char="•"/>
            </a:pPr>
            <a:endParaRPr lang="en-AU" dirty="0">
              <a:effectLst/>
              <a:latin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00ACCA-AF35-40AF-92FE-281D237608B7}" type="slidenum">
              <a:rPr lang="en-AU" smtClean="0"/>
              <a:t>4</a:t>
            </a:fld>
            <a:endParaRPr lang="en-AU" dirty="0"/>
          </a:p>
        </p:txBody>
      </p:sp>
    </p:spTree>
    <p:extLst>
      <p:ext uri="{BB962C8B-B14F-4D97-AF65-F5344CB8AC3E}">
        <p14:creationId xmlns:p14="http://schemas.microsoft.com/office/powerpoint/2010/main" val="32933655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buFont typeface="Arial" panose="020B0604020202020204" pitchFamily="34" charset="0"/>
              <a:buChar char="•"/>
            </a:pPr>
            <a:endParaRPr lang="en-AU" dirty="0">
              <a:effectLst/>
              <a:latin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00ACCA-AF35-40AF-92FE-281D237608B7}" type="slidenum">
              <a:rPr lang="en-AU" smtClean="0"/>
              <a:t>5</a:t>
            </a:fld>
            <a:endParaRPr lang="en-AU" dirty="0"/>
          </a:p>
        </p:txBody>
      </p:sp>
    </p:spTree>
    <p:extLst>
      <p:ext uri="{BB962C8B-B14F-4D97-AF65-F5344CB8AC3E}">
        <p14:creationId xmlns:p14="http://schemas.microsoft.com/office/powerpoint/2010/main" val="15450296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effectLst/>
                <a:latin typeface="Calibri" panose="020F0502020204030204" pitchFamily="34" charset="0"/>
                <a:cs typeface="Times New Roman" panose="02020603050405020304" pitchFamily="18" charset="0"/>
              </a:rPr>
              <a:t>The jobs market has been looking stronger in recent years with employment increasing. That’s good for job seekers because this is reflecting an increasing demand for workers.</a:t>
            </a:r>
          </a:p>
        </p:txBody>
      </p:sp>
      <p:sp>
        <p:nvSpPr>
          <p:cNvPr id="4" name="Slide Number Placeholder 3"/>
          <p:cNvSpPr>
            <a:spLocks noGrp="1"/>
          </p:cNvSpPr>
          <p:nvPr>
            <p:ph type="sldNum" sz="quarter" idx="10"/>
          </p:nvPr>
        </p:nvSpPr>
        <p:spPr/>
        <p:txBody>
          <a:bodyPr/>
          <a:lstStyle/>
          <a:p>
            <a:fld id="{0B00ACCA-AF35-40AF-92FE-281D237608B7}" type="slidenum">
              <a:rPr lang="en-AU" smtClean="0"/>
              <a:t>6</a:t>
            </a:fld>
            <a:endParaRPr lang="en-AU" dirty="0"/>
          </a:p>
        </p:txBody>
      </p:sp>
    </p:spTree>
    <p:extLst>
      <p:ext uri="{BB962C8B-B14F-4D97-AF65-F5344CB8AC3E}">
        <p14:creationId xmlns:p14="http://schemas.microsoft.com/office/powerpoint/2010/main" val="5668169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buFont typeface="Arial" panose="020B0604020202020204" pitchFamily="34" charset="0"/>
              <a:buChar char="•"/>
            </a:pPr>
            <a:r>
              <a:rPr lang="en-AU" dirty="0">
                <a:effectLst/>
                <a:latin typeface="Calibri" panose="020F0502020204030204" pitchFamily="34" charset="0"/>
                <a:cs typeface="Times New Roman" panose="02020603050405020304" pitchFamily="18" charset="0"/>
              </a:rPr>
              <a:t>As unemployed people have been gaining employment in recent years, the State’s unemployment rate has declined and is now quite low. This is good for job seekers because it means that there are fewer unemployed people to compete with for those new employment opportunities.</a:t>
            </a:r>
          </a:p>
        </p:txBody>
      </p:sp>
      <p:sp>
        <p:nvSpPr>
          <p:cNvPr id="4" name="Slide Number Placeholder 3"/>
          <p:cNvSpPr>
            <a:spLocks noGrp="1"/>
          </p:cNvSpPr>
          <p:nvPr>
            <p:ph type="sldNum" sz="quarter" idx="10"/>
          </p:nvPr>
        </p:nvSpPr>
        <p:spPr/>
        <p:txBody>
          <a:bodyPr/>
          <a:lstStyle/>
          <a:p>
            <a:fld id="{0B00ACCA-AF35-40AF-92FE-281D237608B7}" type="slidenum">
              <a:rPr lang="en-AU" smtClean="0"/>
              <a:t>7</a:t>
            </a:fld>
            <a:endParaRPr lang="en-AU" dirty="0"/>
          </a:p>
        </p:txBody>
      </p:sp>
    </p:spTree>
    <p:extLst>
      <p:ext uri="{BB962C8B-B14F-4D97-AF65-F5344CB8AC3E}">
        <p14:creationId xmlns:p14="http://schemas.microsoft.com/office/powerpoint/2010/main" val="9587521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buFont typeface="Arial" panose="020B0604020202020204" pitchFamily="34" charset="0"/>
              <a:buChar char="•"/>
            </a:pPr>
            <a:r>
              <a:rPr lang="en-AU" dirty="0">
                <a:effectLst/>
                <a:latin typeface="Calibri" panose="020F0502020204030204" pitchFamily="34" charset="0"/>
                <a:cs typeface="Times New Roman" panose="02020603050405020304" pitchFamily="18" charset="0"/>
              </a:rPr>
              <a:t>1 in 4 vacancies are for professional jobs like registered nurses, programmers, accountants, and human resource professionals.</a:t>
            </a:r>
          </a:p>
        </p:txBody>
      </p:sp>
      <p:sp>
        <p:nvSpPr>
          <p:cNvPr id="4" name="Slide Number Placeholder 3"/>
          <p:cNvSpPr>
            <a:spLocks noGrp="1"/>
          </p:cNvSpPr>
          <p:nvPr>
            <p:ph type="sldNum" sz="quarter" idx="10"/>
          </p:nvPr>
        </p:nvSpPr>
        <p:spPr/>
        <p:txBody>
          <a:bodyPr/>
          <a:lstStyle/>
          <a:p>
            <a:fld id="{0B00ACCA-AF35-40AF-92FE-281D237608B7}" type="slidenum">
              <a:rPr lang="en-AU" smtClean="0"/>
              <a:t>8</a:t>
            </a:fld>
            <a:endParaRPr lang="en-AU" dirty="0"/>
          </a:p>
        </p:txBody>
      </p:sp>
    </p:spTree>
    <p:extLst>
      <p:ext uri="{BB962C8B-B14F-4D97-AF65-F5344CB8AC3E}">
        <p14:creationId xmlns:p14="http://schemas.microsoft.com/office/powerpoint/2010/main" val="33456540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buFont typeface="Arial" panose="020B0604020202020204" pitchFamily="34" charset="0"/>
              <a:buChar char="•"/>
            </a:pPr>
            <a:endParaRPr lang="en-AU" dirty="0">
              <a:effectLst/>
              <a:latin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00ACCA-AF35-40AF-92FE-281D237608B7}" type="slidenum">
              <a:rPr lang="en-AU" smtClean="0"/>
              <a:t>9</a:t>
            </a:fld>
            <a:endParaRPr lang="en-AU" dirty="0"/>
          </a:p>
        </p:txBody>
      </p:sp>
    </p:spTree>
    <p:extLst>
      <p:ext uri="{BB962C8B-B14F-4D97-AF65-F5344CB8AC3E}">
        <p14:creationId xmlns:p14="http://schemas.microsoft.com/office/powerpoint/2010/main" val="35660021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2" name="Text Placeholder 11"/>
          <p:cNvSpPr>
            <a:spLocks noGrp="1"/>
          </p:cNvSpPr>
          <p:nvPr>
            <p:ph type="body" sz="quarter" idx="12" hasCustomPrompt="1"/>
          </p:nvPr>
        </p:nvSpPr>
        <p:spPr>
          <a:xfrm>
            <a:off x="322932" y="735472"/>
            <a:ext cx="6337300" cy="540134"/>
          </a:xfrm>
          <a:prstGeom prst="rect">
            <a:avLst/>
          </a:prstGeom>
        </p:spPr>
        <p:txBody>
          <a:bodyPr/>
          <a:lstStyle>
            <a:lvl1pPr marL="0" indent="0">
              <a:buNone/>
              <a:defRPr sz="4200" b="1" i="0" kern="1000" spc="-100" baseline="0">
                <a:solidFill>
                  <a:schemeClr val="tx1"/>
                </a:solidFill>
                <a:latin typeface="Arial" panose="020B0604020202020204" pitchFamily="34" charset="0"/>
              </a:defRPr>
            </a:lvl1pPr>
          </a:lstStyle>
          <a:p>
            <a:pPr lvl="0"/>
            <a:r>
              <a:rPr lang="en-AU" dirty="0"/>
              <a:t>Presentation title</a:t>
            </a:r>
          </a:p>
        </p:txBody>
      </p:sp>
      <p:sp>
        <p:nvSpPr>
          <p:cNvPr id="14" name="Text Placeholder 13"/>
          <p:cNvSpPr>
            <a:spLocks noGrp="1"/>
          </p:cNvSpPr>
          <p:nvPr>
            <p:ph type="body" sz="quarter" idx="13" hasCustomPrompt="1"/>
          </p:nvPr>
        </p:nvSpPr>
        <p:spPr>
          <a:xfrm>
            <a:off x="322237" y="1275606"/>
            <a:ext cx="6337300" cy="431732"/>
          </a:xfrm>
          <a:prstGeom prst="rect">
            <a:avLst/>
          </a:prstGeom>
        </p:spPr>
        <p:txBody>
          <a:bodyPr/>
          <a:lstStyle>
            <a:lvl1pPr marL="0" indent="0">
              <a:buNone/>
              <a:defRPr spc="-100" baseline="0">
                <a:solidFill>
                  <a:schemeClr val="tx1"/>
                </a:solidFill>
                <a:latin typeface="Arial" panose="020B0604020202020204" pitchFamily="34" charset="0"/>
              </a:defRPr>
            </a:lvl1pPr>
          </a:lstStyle>
          <a:p>
            <a:pPr lvl="0"/>
            <a:r>
              <a:rPr lang="en-AU" dirty="0"/>
              <a:t>Sub-headline</a:t>
            </a:r>
          </a:p>
        </p:txBody>
      </p:sp>
      <p:sp>
        <p:nvSpPr>
          <p:cNvPr id="16" name="Text Placeholder 15"/>
          <p:cNvSpPr>
            <a:spLocks noGrp="1"/>
          </p:cNvSpPr>
          <p:nvPr>
            <p:ph type="body" sz="quarter" idx="14" hasCustomPrompt="1"/>
          </p:nvPr>
        </p:nvSpPr>
        <p:spPr>
          <a:xfrm>
            <a:off x="322237" y="1924291"/>
            <a:ext cx="6337300" cy="377429"/>
          </a:xfrm>
          <a:prstGeom prst="rect">
            <a:avLst/>
          </a:prstGeom>
        </p:spPr>
        <p:txBody>
          <a:bodyPr/>
          <a:lstStyle>
            <a:lvl1pPr marL="0" indent="0">
              <a:buNone/>
              <a:defRPr sz="2000" spc="-100" baseline="0">
                <a:solidFill>
                  <a:schemeClr val="tx1"/>
                </a:solidFill>
              </a:defRPr>
            </a:lvl1pPr>
          </a:lstStyle>
          <a:p>
            <a:pPr lvl="0"/>
            <a:r>
              <a:rPr lang="en-AU" dirty="0"/>
              <a:t>Date, location</a:t>
            </a:r>
          </a:p>
        </p:txBody>
      </p:sp>
    </p:spTree>
    <p:extLst>
      <p:ext uri="{BB962C8B-B14F-4D97-AF65-F5344CB8AC3E}">
        <p14:creationId xmlns:p14="http://schemas.microsoft.com/office/powerpoint/2010/main" val="393040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Slide Number Placeholder 6"/>
          <p:cNvSpPr txBox="1">
            <a:spLocks/>
          </p:cNvSpPr>
          <p:nvPr userDrawn="1"/>
        </p:nvSpPr>
        <p:spPr>
          <a:xfrm>
            <a:off x="316865" y="4587974"/>
            <a:ext cx="2133600" cy="27384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5F5DC53A-085B-2C4F-B644-D5B782142514}" type="slidenum">
              <a:rPr lang="en-US" sz="1100" smtClean="0">
                <a:solidFill>
                  <a:schemeClr val="bg1"/>
                </a:solidFill>
                <a:latin typeface="Arial"/>
                <a:cs typeface="Arial"/>
              </a:rPr>
              <a:pPr algn="l"/>
              <a:t>‹#›</a:t>
            </a:fld>
            <a:endParaRPr lang="en-US" sz="1100" dirty="0">
              <a:solidFill>
                <a:schemeClr val="bg1"/>
              </a:solidFill>
              <a:latin typeface="Arial"/>
              <a:cs typeface="Arial"/>
            </a:endParaRPr>
          </a:p>
        </p:txBody>
      </p:sp>
      <p:sp>
        <p:nvSpPr>
          <p:cNvPr id="14" name="Text Placeholder 11"/>
          <p:cNvSpPr>
            <a:spLocks noGrp="1"/>
          </p:cNvSpPr>
          <p:nvPr>
            <p:ph type="body" sz="quarter" idx="13" hasCustomPrompt="1"/>
          </p:nvPr>
        </p:nvSpPr>
        <p:spPr>
          <a:xfrm>
            <a:off x="313184" y="1167520"/>
            <a:ext cx="6337300" cy="540134"/>
          </a:xfrm>
          <a:prstGeom prst="rect">
            <a:avLst/>
          </a:prstGeom>
        </p:spPr>
        <p:txBody>
          <a:bodyPr/>
          <a:lstStyle>
            <a:lvl1pPr marL="0" indent="0">
              <a:buNone/>
              <a:defRPr sz="4200" b="1" i="0" kern="1000" spc="-100" baseline="0">
                <a:solidFill>
                  <a:schemeClr val="bg1"/>
                </a:solidFill>
                <a:latin typeface="Arial" panose="020B0604020202020204" pitchFamily="34" charset="0"/>
              </a:defRPr>
            </a:lvl1pPr>
          </a:lstStyle>
          <a:p>
            <a:pPr lvl="0"/>
            <a:r>
              <a:rPr lang="en-AU" dirty="0"/>
              <a:t>Presenter name</a:t>
            </a:r>
          </a:p>
        </p:txBody>
      </p:sp>
      <p:sp>
        <p:nvSpPr>
          <p:cNvPr id="15" name="Text Placeholder 15"/>
          <p:cNvSpPr>
            <a:spLocks noGrp="1"/>
          </p:cNvSpPr>
          <p:nvPr>
            <p:ph type="body" sz="quarter" idx="14" hasCustomPrompt="1"/>
          </p:nvPr>
        </p:nvSpPr>
        <p:spPr>
          <a:xfrm>
            <a:off x="312489" y="195486"/>
            <a:ext cx="6337300" cy="648072"/>
          </a:xfrm>
          <a:prstGeom prst="rect">
            <a:avLst/>
          </a:prstGeom>
        </p:spPr>
        <p:txBody>
          <a:bodyPr/>
          <a:lstStyle>
            <a:lvl1pPr marL="0" indent="0">
              <a:buNone/>
              <a:defRPr sz="2000" b="1" i="0" spc="-100" baseline="0">
                <a:solidFill>
                  <a:schemeClr val="bg1"/>
                </a:solidFill>
              </a:defRPr>
            </a:lvl1pPr>
          </a:lstStyle>
          <a:p>
            <a:pPr lvl="0"/>
            <a:r>
              <a:rPr lang="en-AU" dirty="0"/>
              <a:t>Presentation title - Date, location</a:t>
            </a:r>
          </a:p>
        </p:txBody>
      </p:sp>
      <p:sp>
        <p:nvSpPr>
          <p:cNvPr id="16" name="Text Placeholder 15"/>
          <p:cNvSpPr>
            <a:spLocks noGrp="1"/>
          </p:cNvSpPr>
          <p:nvPr>
            <p:ph type="body" sz="quarter" idx="15" hasCustomPrompt="1"/>
          </p:nvPr>
        </p:nvSpPr>
        <p:spPr>
          <a:xfrm>
            <a:off x="313184" y="1761660"/>
            <a:ext cx="6337300" cy="648072"/>
          </a:xfrm>
          <a:prstGeom prst="rect">
            <a:avLst/>
          </a:prstGeom>
        </p:spPr>
        <p:txBody>
          <a:bodyPr/>
          <a:lstStyle>
            <a:lvl1pPr marL="0" indent="0">
              <a:buNone/>
              <a:defRPr sz="2000" b="1" i="0" spc="-100" baseline="0">
                <a:solidFill>
                  <a:schemeClr val="bg1"/>
                </a:solidFill>
              </a:defRPr>
            </a:lvl1pPr>
          </a:lstStyle>
          <a:p>
            <a:pPr lvl="0"/>
            <a:r>
              <a:rPr lang="en-AU" dirty="0"/>
              <a:t>Position/title - Organisation name</a:t>
            </a:r>
          </a:p>
        </p:txBody>
      </p:sp>
    </p:spTree>
    <p:extLst>
      <p:ext uri="{BB962C8B-B14F-4D97-AF65-F5344CB8AC3E}">
        <p14:creationId xmlns:p14="http://schemas.microsoft.com/office/powerpoint/2010/main" val="3189225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Text Placeholder 11"/>
          <p:cNvSpPr>
            <a:spLocks noGrp="1"/>
          </p:cNvSpPr>
          <p:nvPr>
            <p:ph type="body" sz="quarter" idx="13" hasCustomPrompt="1"/>
          </p:nvPr>
        </p:nvSpPr>
        <p:spPr>
          <a:xfrm>
            <a:off x="251520" y="249493"/>
            <a:ext cx="8568952" cy="540134"/>
          </a:xfrm>
          <a:prstGeom prst="rect">
            <a:avLst/>
          </a:prstGeom>
        </p:spPr>
        <p:txBody>
          <a:bodyPr/>
          <a:lstStyle>
            <a:lvl1pPr marL="0" indent="0">
              <a:buNone/>
              <a:defRPr sz="4200" b="1" i="0" kern="1000" spc="-100" baseline="0">
                <a:solidFill>
                  <a:schemeClr val="tx1"/>
                </a:solidFill>
                <a:latin typeface="Arial" panose="020B0604020202020204" pitchFamily="34" charset="0"/>
              </a:defRPr>
            </a:lvl1pPr>
          </a:lstStyle>
          <a:p>
            <a:pPr lvl="0"/>
            <a:r>
              <a:rPr lang="en-AU" dirty="0"/>
              <a:t>Headline</a:t>
            </a:r>
          </a:p>
        </p:txBody>
      </p:sp>
      <p:sp>
        <p:nvSpPr>
          <p:cNvPr id="9" name="Content Placeholder 2"/>
          <p:cNvSpPr>
            <a:spLocks noGrp="1"/>
          </p:cNvSpPr>
          <p:nvPr>
            <p:ph idx="1"/>
          </p:nvPr>
        </p:nvSpPr>
        <p:spPr>
          <a:xfrm>
            <a:off x="395536" y="1923679"/>
            <a:ext cx="8291264" cy="2808312"/>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0" name="Text Placeholder 15"/>
          <p:cNvSpPr>
            <a:spLocks noGrp="1"/>
          </p:cNvSpPr>
          <p:nvPr>
            <p:ph type="body" sz="quarter" idx="15" hasCustomPrompt="1"/>
          </p:nvPr>
        </p:nvSpPr>
        <p:spPr>
          <a:xfrm>
            <a:off x="395536" y="1347614"/>
            <a:ext cx="8291264" cy="432048"/>
          </a:xfrm>
          <a:prstGeom prst="rect">
            <a:avLst/>
          </a:prstGeom>
        </p:spPr>
        <p:txBody>
          <a:bodyPr/>
          <a:lstStyle>
            <a:lvl1pPr marL="0" indent="0">
              <a:buNone/>
              <a:defRPr sz="2600" b="1" i="0" spc="-100" baseline="0">
                <a:solidFill>
                  <a:schemeClr val="tx1"/>
                </a:solidFill>
                <a:latin typeface="Arial" panose="020B0604020202020204" pitchFamily="34" charset="0"/>
              </a:defRPr>
            </a:lvl1pPr>
          </a:lstStyle>
          <a:p>
            <a:pPr lvl="0"/>
            <a:r>
              <a:rPr lang="en-AU" dirty="0"/>
              <a:t>Sub-headline</a:t>
            </a:r>
          </a:p>
        </p:txBody>
      </p:sp>
      <p:sp>
        <p:nvSpPr>
          <p:cNvPr id="7" name="Slide Number Placeholder 6"/>
          <p:cNvSpPr txBox="1">
            <a:spLocks/>
          </p:cNvSpPr>
          <p:nvPr userDrawn="1"/>
        </p:nvSpPr>
        <p:spPr>
          <a:xfrm>
            <a:off x="316865" y="4587974"/>
            <a:ext cx="2133600" cy="27384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5F5DC53A-085B-2C4F-B644-D5B782142514}" type="slidenum">
              <a:rPr lang="en-US" sz="1100" smtClean="0">
                <a:solidFill>
                  <a:schemeClr val="tx1"/>
                </a:solidFill>
                <a:latin typeface="Arial"/>
                <a:cs typeface="Arial"/>
              </a:rPr>
              <a:pPr algn="l"/>
              <a:t>‹#›</a:t>
            </a:fld>
            <a:endParaRPr lang="en-US" sz="1100" dirty="0">
              <a:solidFill>
                <a:schemeClr val="tx1"/>
              </a:solidFill>
              <a:latin typeface="Arial"/>
              <a:cs typeface="Arial"/>
            </a:endParaRPr>
          </a:p>
        </p:txBody>
      </p:sp>
    </p:spTree>
    <p:extLst>
      <p:ext uri="{BB962C8B-B14F-4D97-AF65-F5344CB8AC3E}">
        <p14:creationId xmlns:p14="http://schemas.microsoft.com/office/powerpoint/2010/main" val="828820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ext Placeholder 11"/>
          <p:cNvSpPr>
            <a:spLocks noGrp="1"/>
          </p:cNvSpPr>
          <p:nvPr>
            <p:ph type="body" sz="quarter" idx="13" hasCustomPrompt="1"/>
          </p:nvPr>
        </p:nvSpPr>
        <p:spPr>
          <a:xfrm>
            <a:off x="313184" y="123478"/>
            <a:ext cx="4320480" cy="720179"/>
          </a:xfrm>
          <a:prstGeom prst="rect">
            <a:avLst/>
          </a:prstGeom>
        </p:spPr>
        <p:txBody>
          <a:bodyPr/>
          <a:lstStyle>
            <a:lvl1pPr marL="0" indent="0">
              <a:buNone/>
              <a:defRPr sz="4200" b="1" i="0" kern="1000" spc="-100" baseline="0">
                <a:solidFill>
                  <a:schemeClr val="tx1"/>
                </a:solidFill>
                <a:latin typeface="Arial" panose="020B0604020202020204" pitchFamily="34" charset="0"/>
              </a:defRPr>
            </a:lvl1pPr>
          </a:lstStyle>
          <a:p>
            <a:pPr lvl="0"/>
            <a:r>
              <a:rPr lang="en-AU" dirty="0"/>
              <a:t>Headline</a:t>
            </a:r>
          </a:p>
        </p:txBody>
      </p:sp>
      <p:sp>
        <p:nvSpPr>
          <p:cNvPr id="9" name="Content Placeholder 2"/>
          <p:cNvSpPr>
            <a:spLocks noGrp="1"/>
          </p:cNvSpPr>
          <p:nvPr>
            <p:ph idx="1"/>
          </p:nvPr>
        </p:nvSpPr>
        <p:spPr>
          <a:xfrm>
            <a:off x="323528" y="1059582"/>
            <a:ext cx="4320480" cy="367240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Slide Number Placeholder 6"/>
          <p:cNvSpPr txBox="1">
            <a:spLocks/>
          </p:cNvSpPr>
          <p:nvPr userDrawn="1"/>
        </p:nvSpPr>
        <p:spPr>
          <a:xfrm>
            <a:off x="316865" y="4587974"/>
            <a:ext cx="2133600" cy="27384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5F5DC53A-085B-2C4F-B644-D5B782142514}" type="slidenum">
              <a:rPr lang="en-US" sz="1100" smtClean="0">
                <a:solidFill>
                  <a:schemeClr val="tx1"/>
                </a:solidFill>
                <a:latin typeface="Arial"/>
                <a:cs typeface="Arial"/>
              </a:rPr>
              <a:pPr algn="l"/>
              <a:t>‹#›</a:t>
            </a:fld>
            <a:endParaRPr lang="en-US" sz="1100" dirty="0">
              <a:solidFill>
                <a:schemeClr val="tx1"/>
              </a:solidFill>
              <a:latin typeface="Arial"/>
              <a:cs typeface="Arial"/>
            </a:endParaRPr>
          </a:p>
        </p:txBody>
      </p:sp>
    </p:spTree>
    <p:extLst>
      <p:ext uri="{BB962C8B-B14F-4D97-AF65-F5344CB8AC3E}">
        <p14:creationId xmlns:p14="http://schemas.microsoft.com/office/powerpoint/2010/main" val="70083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95486"/>
            <a:ext cx="8640960" cy="458447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Slide Number Placeholder 6"/>
          <p:cNvSpPr txBox="1">
            <a:spLocks/>
          </p:cNvSpPr>
          <p:nvPr userDrawn="1"/>
        </p:nvSpPr>
        <p:spPr>
          <a:xfrm>
            <a:off x="316865" y="4587974"/>
            <a:ext cx="2133600" cy="27384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5F5DC53A-085B-2C4F-B644-D5B782142514}" type="slidenum">
              <a:rPr lang="en-US" sz="1100" smtClean="0">
                <a:solidFill>
                  <a:schemeClr val="tx1"/>
                </a:solidFill>
                <a:latin typeface="Arial"/>
                <a:cs typeface="Arial"/>
              </a:rPr>
              <a:pPr algn="l"/>
              <a:t>‹#›</a:t>
            </a:fld>
            <a:endParaRPr lang="en-US" sz="1100" dirty="0">
              <a:solidFill>
                <a:schemeClr val="tx1"/>
              </a:solidFill>
              <a:latin typeface="Arial"/>
              <a:cs typeface="Arial"/>
            </a:endParaRPr>
          </a:p>
        </p:txBody>
      </p:sp>
    </p:spTree>
    <p:extLst>
      <p:ext uri="{BB962C8B-B14F-4D97-AF65-F5344CB8AC3E}">
        <p14:creationId xmlns:p14="http://schemas.microsoft.com/office/powerpoint/2010/main" val="3904909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userDrawn="1"/>
        </p:nvSpPr>
        <p:spPr>
          <a:xfrm>
            <a:off x="468000" y="270001"/>
            <a:ext cx="8080476" cy="580571"/>
          </a:xfrm>
          <a:prstGeom prst="rect">
            <a:avLst/>
          </a:prstGeom>
          <a:noFill/>
        </p:spPr>
        <p:txBody>
          <a:bodyPr wrap="square" lIns="0" tIns="0" rIns="0" bIns="26316" rtlCol="0" anchor="t" anchorCtr="0">
            <a:spAutoFit/>
          </a:bodyPr>
          <a:lstStyle/>
          <a:p>
            <a:r>
              <a:rPr lang="en-GB" sz="3600" b="1" spc="-150" dirty="0">
                <a:solidFill>
                  <a:srgbClr val="FFFFFF"/>
                </a:solidFill>
                <a:latin typeface="Arial"/>
                <a:cs typeface="Arial"/>
              </a:rPr>
              <a:t>Contact</a:t>
            </a:r>
          </a:p>
        </p:txBody>
      </p:sp>
    </p:spTree>
    <p:extLst>
      <p:ext uri="{BB962C8B-B14F-4D97-AF65-F5344CB8AC3E}">
        <p14:creationId xmlns:p14="http://schemas.microsoft.com/office/powerpoint/2010/main" val="257769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9798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87204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3" r:id="rId6"/>
    <p:sldLayoutId id="2147483655" r:id="rId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hyperlink" Target="http://www.skills.sa.gov.au/" TargetMode="External"/><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hyperlink" Target="http://www.seek.com.au/" TargetMode="External"/><Relationship Id="rId2" Type="http://schemas.openxmlformats.org/officeDocument/2006/relationships/notesSlide" Target="../notesSlides/notesSlide20.xml"/><Relationship Id="rId1" Type="http://schemas.openxmlformats.org/officeDocument/2006/relationships/slideLayout" Target="../slideLayouts/slideLayout4.xml"/><Relationship Id="rId6" Type="http://schemas.openxmlformats.org/officeDocument/2006/relationships/hyperlink" Target="http://lmip.gov.au/LMIP/VacancyReport" TargetMode="External"/><Relationship Id="rId5" Type="http://schemas.openxmlformats.org/officeDocument/2006/relationships/hyperlink" Target="https://iworkfor.sa.gov.au/" TargetMode="External"/><Relationship Id="rId4" Type="http://schemas.openxmlformats.org/officeDocument/2006/relationships/hyperlink" Target="http://www.linkedin.com/"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www.abs.gov.au/" TargetMode="External"/><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hyperlink" Target="http://www.abs.gov.au/AUSSTATS/abs@.nsf/DetailsPage/1220.0First%20Edition,%20Revision%201?OpenDocument" TargetMode="External"/><Relationship Id="rId2" Type="http://schemas.openxmlformats.org/officeDocument/2006/relationships/notesSlide" Target="../notesSlides/notesSlide22.xml"/><Relationship Id="rId1" Type="http://schemas.openxmlformats.org/officeDocument/2006/relationships/slideLayout" Target="../slideLayouts/slideLayout4.xml"/><Relationship Id="rId4" Type="http://schemas.openxmlformats.org/officeDocument/2006/relationships/hyperlink" Target="http://www.abs.gov.au/AUSSTATS/abs@.nsf/DetailsPage/1292.02006%20(Revision%202.0)?OpenDocument"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solarreserve.com/en/about/careers" TargetMode="External"/><Relationship Id="rId7" Type="http://schemas.openxmlformats.org/officeDocument/2006/relationships/hyperlink" Target="http://www.northhub.sa.gov.au/"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hyperlink" Target="http://www.t2talliance.com.au/our-commitment/employment/" TargetMode="External"/><Relationship Id="rId5" Type="http://schemas.openxmlformats.org/officeDocument/2006/relationships/hyperlink" Target="https://career10.successfactors.com/career?company=ozmineralsP" TargetMode="External"/><Relationship Id="rId4" Type="http://schemas.openxmlformats.org/officeDocument/2006/relationships/hyperlink" Target="http://www.theceresproject.com.au/register_here"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ironroadlimited.com.au/about-us/employment"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hyperlink" Target="https://www.bhp.com/our-approach/work-with-u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cityofadelaide.com.au/your-community/programs-projects/placemaking/market-district/arcade-redevelopment/contact-us"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hyperlink" Target="https://www.saplanningportal.sa.gov.au/current_planning_system/development_assessment/development_activity_maps#major" TargetMode="External"/><Relationship Id="rId4" Type="http://schemas.openxmlformats.org/officeDocument/2006/relationships/hyperlink" Target="https://www.infrastructure.sa.gov.au/infrastructure_projects"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179512" y="483518"/>
            <a:ext cx="8497540" cy="540134"/>
          </a:xfrm>
        </p:spPr>
        <p:txBody>
          <a:bodyPr/>
          <a:lstStyle/>
          <a:p>
            <a:r>
              <a:rPr lang="en-US" dirty="0"/>
              <a:t>An Overview of the Labour Market</a:t>
            </a:r>
            <a:endParaRPr lang="en-AU" dirty="0"/>
          </a:p>
        </p:txBody>
      </p:sp>
      <p:sp>
        <p:nvSpPr>
          <p:cNvPr id="4" name="Text Placeholder 3"/>
          <p:cNvSpPr>
            <a:spLocks noGrp="1"/>
          </p:cNvSpPr>
          <p:nvPr>
            <p:ph type="body" sz="quarter" idx="14"/>
          </p:nvPr>
        </p:nvSpPr>
        <p:spPr>
          <a:xfrm>
            <a:off x="322236" y="1924291"/>
            <a:ext cx="7706148" cy="377429"/>
          </a:xfrm>
        </p:spPr>
        <p:txBody>
          <a:bodyPr/>
          <a:lstStyle/>
          <a:p>
            <a:r>
              <a:rPr lang="en-US" dirty="0"/>
              <a:t>28 August 2018, </a:t>
            </a:r>
            <a:r>
              <a:rPr lang="en-AU" dirty="0"/>
              <a:t>Spotlight Seminar – Localising your skills and experience</a:t>
            </a:r>
            <a:r>
              <a:rPr lang="en-US" dirty="0"/>
              <a:t> </a:t>
            </a:r>
            <a:endParaRPr lang="en-AU" dirty="0"/>
          </a:p>
        </p:txBody>
      </p:sp>
      <p:sp>
        <p:nvSpPr>
          <p:cNvPr id="5" name="Text Placeholder 3">
            <a:extLst>
              <a:ext uri="{FF2B5EF4-FFF2-40B4-BE49-F238E27FC236}">
                <a16:creationId xmlns:a16="http://schemas.microsoft.com/office/drawing/2014/main" id="{A0DF2B60-0F19-4695-88A9-2F9BDD712AC4}"/>
              </a:ext>
            </a:extLst>
          </p:cNvPr>
          <p:cNvSpPr txBox="1">
            <a:spLocks/>
          </p:cNvSpPr>
          <p:nvPr/>
        </p:nvSpPr>
        <p:spPr>
          <a:xfrm>
            <a:off x="322236" y="2513925"/>
            <a:ext cx="7706148" cy="377429"/>
          </a:xfrm>
          <a:prstGeom prst="rect">
            <a:avLst/>
          </a:prstGeom>
        </p:spPr>
        <p:txBody>
          <a:bodyPr/>
          <a:lstStyle>
            <a:lvl1pPr marL="0" indent="0" algn="l" defTabSz="914400" rtl="0" eaLnBrk="1" latinLnBrk="0" hangingPunct="1">
              <a:spcBef>
                <a:spcPct val="20000"/>
              </a:spcBef>
              <a:buFont typeface="Arial" panose="020B0604020202020204" pitchFamily="34" charset="0"/>
              <a:buNone/>
              <a:defRPr sz="2000" kern="1200" spc="-10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t>Michael McKay </a:t>
            </a:r>
          </a:p>
          <a:p>
            <a:r>
              <a:rPr lang="en-US" dirty="0"/>
              <a:t>Principal Economic Analyst, </a:t>
            </a:r>
          </a:p>
          <a:p>
            <a:r>
              <a:rPr lang="en-US" dirty="0"/>
              <a:t>Department for Industry and Skills</a:t>
            </a:r>
            <a:endParaRPr lang="en-AU" dirty="0"/>
          </a:p>
        </p:txBody>
      </p:sp>
    </p:spTree>
    <p:extLst>
      <p:ext uri="{BB962C8B-B14F-4D97-AF65-F5344CB8AC3E}">
        <p14:creationId xmlns:p14="http://schemas.microsoft.com/office/powerpoint/2010/main" val="784547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107505" y="155873"/>
            <a:ext cx="8814754" cy="1078182"/>
          </a:xfrm>
        </p:spPr>
        <p:txBody>
          <a:bodyPr>
            <a:noAutofit/>
          </a:bodyPr>
          <a:lstStyle/>
          <a:p>
            <a:r>
              <a:rPr lang="en-US" sz="2700" dirty="0"/>
              <a:t>Highest number of vacancies</a:t>
            </a:r>
            <a:endParaRPr lang="en-AU" sz="2700" dirty="0"/>
          </a:p>
        </p:txBody>
      </p:sp>
      <p:sp>
        <p:nvSpPr>
          <p:cNvPr id="4" name="Text Placeholder 2">
            <a:extLst>
              <a:ext uri="{FF2B5EF4-FFF2-40B4-BE49-F238E27FC236}">
                <a16:creationId xmlns:a16="http://schemas.microsoft.com/office/drawing/2014/main" id="{A2F35607-C553-4AB9-8828-89E8E58BB017}"/>
              </a:ext>
            </a:extLst>
          </p:cNvPr>
          <p:cNvSpPr>
            <a:spLocks noGrp="1"/>
          </p:cNvSpPr>
          <p:nvPr>
            <p:ph type="body" sz="quarter" idx="16"/>
          </p:nvPr>
        </p:nvSpPr>
        <p:spPr>
          <a:xfrm>
            <a:off x="467544" y="915566"/>
            <a:ext cx="7128792" cy="3780420"/>
          </a:xfrm>
        </p:spPr>
        <p:txBody>
          <a:bodyPr vert="horz" lIns="68580" tIns="34290" rIns="68580" bIns="34290" rtlCol="0" anchor="t">
            <a:normAutofit/>
          </a:bodyPr>
          <a:lstStyle/>
          <a:p>
            <a:pPr marL="0" indent="0">
              <a:buNone/>
            </a:pPr>
            <a:r>
              <a:rPr lang="en-US" sz="1988" b="1" dirty="0">
                <a:cs typeface="Arial"/>
              </a:rPr>
              <a:t>Technicians and Trades Workers (16% of vacancies)</a:t>
            </a:r>
            <a:endParaRPr lang="en-AU" sz="1988" b="1" dirty="0">
              <a:cs typeface="Arial"/>
            </a:endParaRPr>
          </a:p>
          <a:p>
            <a:r>
              <a:rPr lang="en-AU" sz="1988" dirty="0">
                <a:cs typeface="Arial"/>
              </a:rPr>
              <a:t>motor mechanics (170)</a:t>
            </a:r>
          </a:p>
          <a:p>
            <a:r>
              <a:rPr lang="en-AU" sz="1988" dirty="0">
                <a:cs typeface="Arial"/>
              </a:rPr>
              <a:t>electricians (120)</a:t>
            </a:r>
            <a:endParaRPr lang="en-US" sz="1988" dirty="0">
              <a:cs typeface="Arial"/>
            </a:endParaRPr>
          </a:p>
          <a:p>
            <a:r>
              <a:rPr lang="en-AU" sz="1988" dirty="0">
                <a:cs typeface="Arial"/>
              </a:rPr>
              <a:t>metal fitters and machinists (110)</a:t>
            </a:r>
          </a:p>
          <a:p>
            <a:r>
              <a:rPr lang="en-AU" sz="1988" dirty="0">
                <a:cs typeface="Arial"/>
              </a:rPr>
              <a:t>chefs (100)</a:t>
            </a:r>
          </a:p>
          <a:p>
            <a:r>
              <a:rPr lang="en-AU" sz="1988" dirty="0">
                <a:cs typeface="Arial"/>
              </a:rPr>
              <a:t>structural steel and welding trades workers (90)</a:t>
            </a:r>
          </a:p>
          <a:p>
            <a:r>
              <a:rPr lang="en-AU" sz="1988" dirty="0">
                <a:cs typeface="Arial"/>
              </a:rPr>
              <a:t>architectural, building and surveying technicians (80)</a:t>
            </a:r>
          </a:p>
          <a:p>
            <a:r>
              <a:rPr lang="en-AU" sz="1988" dirty="0">
                <a:cs typeface="Arial"/>
              </a:rPr>
              <a:t>ICT support technicians (50)</a:t>
            </a:r>
          </a:p>
          <a:p>
            <a:r>
              <a:rPr lang="en-AU" sz="1988" dirty="0">
                <a:cs typeface="Arial"/>
              </a:rPr>
              <a:t>cooks (50)</a:t>
            </a:r>
          </a:p>
          <a:p>
            <a:pPr marL="0" indent="0">
              <a:buNone/>
            </a:pPr>
            <a:endParaRPr lang="en-US" sz="1988" dirty="0">
              <a:cs typeface="Arial"/>
            </a:endParaRPr>
          </a:p>
          <a:p>
            <a:endParaRPr lang="en-US" sz="1988" dirty="0">
              <a:cs typeface="Arial"/>
            </a:endParaRPr>
          </a:p>
          <a:p>
            <a:endParaRPr lang="en-US" dirty="0"/>
          </a:p>
        </p:txBody>
      </p:sp>
    </p:spTree>
    <p:extLst>
      <p:ext uri="{BB962C8B-B14F-4D97-AF65-F5344CB8AC3E}">
        <p14:creationId xmlns:p14="http://schemas.microsoft.com/office/powerpoint/2010/main" val="4258253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107505" y="155873"/>
            <a:ext cx="8814754" cy="1078182"/>
          </a:xfrm>
        </p:spPr>
        <p:txBody>
          <a:bodyPr>
            <a:noAutofit/>
          </a:bodyPr>
          <a:lstStyle/>
          <a:p>
            <a:r>
              <a:rPr lang="en-US" sz="2700" dirty="0"/>
              <a:t>Highest number of vacancies</a:t>
            </a:r>
            <a:endParaRPr lang="en-AU" sz="2700" dirty="0"/>
          </a:p>
        </p:txBody>
      </p:sp>
      <p:sp>
        <p:nvSpPr>
          <p:cNvPr id="4" name="Text Placeholder 2">
            <a:extLst>
              <a:ext uri="{FF2B5EF4-FFF2-40B4-BE49-F238E27FC236}">
                <a16:creationId xmlns:a16="http://schemas.microsoft.com/office/drawing/2014/main" id="{A2F35607-C553-4AB9-8828-89E8E58BB017}"/>
              </a:ext>
            </a:extLst>
          </p:cNvPr>
          <p:cNvSpPr>
            <a:spLocks noGrp="1"/>
          </p:cNvSpPr>
          <p:nvPr>
            <p:ph type="body" sz="quarter" idx="16"/>
          </p:nvPr>
        </p:nvSpPr>
        <p:spPr>
          <a:xfrm>
            <a:off x="467544" y="915566"/>
            <a:ext cx="7128792" cy="3780420"/>
          </a:xfrm>
        </p:spPr>
        <p:txBody>
          <a:bodyPr vert="horz" lIns="68580" tIns="34290" rIns="68580" bIns="34290" rtlCol="0" anchor="t">
            <a:normAutofit/>
          </a:bodyPr>
          <a:lstStyle/>
          <a:p>
            <a:pPr marL="0" indent="0">
              <a:buNone/>
            </a:pPr>
            <a:r>
              <a:rPr lang="en-US" sz="1988" b="1" dirty="0">
                <a:cs typeface="Arial"/>
              </a:rPr>
              <a:t>Clerical and Administrative Workers (16% of vacancies)</a:t>
            </a:r>
            <a:endParaRPr lang="en-AU" sz="1988" b="1" dirty="0">
              <a:cs typeface="Arial"/>
            </a:endParaRPr>
          </a:p>
          <a:p>
            <a:r>
              <a:rPr lang="en-AU" sz="1988" dirty="0">
                <a:cs typeface="Arial"/>
              </a:rPr>
              <a:t>general clerks (400)</a:t>
            </a:r>
          </a:p>
          <a:p>
            <a:r>
              <a:rPr lang="en-AU" sz="1988" dirty="0">
                <a:cs typeface="Arial"/>
              </a:rPr>
              <a:t>receptionists (120)</a:t>
            </a:r>
          </a:p>
          <a:p>
            <a:r>
              <a:rPr lang="en-AU" sz="1988" dirty="0">
                <a:cs typeface="Arial"/>
              </a:rPr>
              <a:t>accounting clerks (80)</a:t>
            </a:r>
          </a:p>
          <a:p>
            <a:r>
              <a:rPr lang="en-AU" sz="1988" dirty="0">
                <a:cs typeface="Arial"/>
              </a:rPr>
              <a:t>call or contact centre workers (80)</a:t>
            </a:r>
          </a:p>
          <a:p>
            <a:r>
              <a:rPr lang="en-AU" sz="1988" dirty="0">
                <a:cs typeface="Arial"/>
              </a:rPr>
              <a:t>contract, program and project administrators (80)</a:t>
            </a:r>
          </a:p>
          <a:p>
            <a:r>
              <a:rPr lang="en-AU" sz="1988" dirty="0">
                <a:cs typeface="Arial"/>
              </a:rPr>
              <a:t>purchasing and supply logistics clerks (60)</a:t>
            </a:r>
          </a:p>
          <a:p>
            <a:r>
              <a:rPr lang="en-AU" sz="1988" dirty="0">
                <a:cs typeface="Arial"/>
              </a:rPr>
              <a:t>office managers (50)</a:t>
            </a:r>
          </a:p>
          <a:p>
            <a:r>
              <a:rPr lang="en-AU" sz="1988" dirty="0">
                <a:cs typeface="Arial"/>
              </a:rPr>
              <a:t>credit and loans officers (40)</a:t>
            </a:r>
          </a:p>
          <a:p>
            <a:r>
              <a:rPr lang="en-AU" sz="1988" dirty="0">
                <a:cs typeface="Arial"/>
              </a:rPr>
              <a:t>payroll clerks (40)</a:t>
            </a:r>
            <a:endParaRPr lang="en-US" sz="1988" dirty="0">
              <a:cs typeface="Arial"/>
            </a:endParaRPr>
          </a:p>
          <a:p>
            <a:pPr marL="0" indent="0">
              <a:buNone/>
            </a:pPr>
            <a:endParaRPr lang="en-US" sz="1988" dirty="0">
              <a:cs typeface="Arial"/>
            </a:endParaRPr>
          </a:p>
          <a:p>
            <a:endParaRPr lang="en-US" sz="1988" dirty="0">
              <a:cs typeface="Arial"/>
            </a:endParaRPr>
          </a:p>
          <a:p>
            <a:endParaRPr lang="en-US" dirty="0"/>
          </a:p>
        </p:txBody>
      </p:sp>
    </p:spTree>
    <p:extLst>
      <p:ext uri="{BB962C8B-B14F-4D97-AF65-F5344CB8AC3E}">
        <p14:creationId xmlns:p14="http://schemas.microsoft.com/office/powerpoint/2010/main" val="910238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107505" y="155873"/>
            <a:ext cx="8814754" cy="1078182"/>
          </a:xfrm>
        </p:spPr>
        <p:txBody>
          <a:bodyPr>
            <a:noAutofit/>
          </a:bodyPr>
          <a:lstStyle/>
          <a:p>
            <a:r>
              <a:rPr lang="en-US" sz="2700" dirty="0"/>
              <a:t>Highest number of vacancies</a:t>
            </a:r>
            <a:endParaRPr lang="en-AU" sz="2700" dirty="0"/>
          </a:p>
        </p:txBody>
      </p:sp>
      <p:sp>
        <p:nvSpPr>
          <p:cNvPr id="4" name="Text Placeholder 2">
            <a:extLst>
              <a:ext uri="{FF2B5EF4-FFF2-40B4-BE49-F238E27FC236}">
                <a16:creationId xmlns:a16="http://schemas.microsoft.com/office/drawing/2014/main" id="{A2F35607-C553-4AB9-8828-89E8E58BB017}"/>
              </a:ext>
            </a:extLst>
          </p:cNvPr>
          <p:cNvSpPr>
            <a:spLocks noGrp="1"/>
          </p:cNvSpPr>
          <p:nvPr>
            <p:ph type="body" sz="quarter" idx="16"/>
          </p:nvPr>
        </p:nvSpPr>
        <p:spPr>
          <a:xfrm>
            <a:off x="467544" y="915566"/>
            <a:ext cx="7128792" cy="3780420"/>
          </a:xfrm>
        </p:spPr>
        <p:txBody>
          <a:bodyPr vert="horz" lIns="68580" tIns="34290" rIns="68580" bIns="34290" rtlCol="0" anchor="t">
            <a:normAutofit/>
          </a:bodyPr>
          <a:lstStyle/>
          <a:p>
            <a:pPr marL="0" indent="0">
              <a:buNone/>
            </a:pPr>
            <a:r>
              <a:rPr lang="en-US" sz="1988" b="1" dirty="0">
                <a:cs typeface="Arial"/>
              </a:rPr>
              <a:t>Clerical and Administrative Workers (cont.)</a:t>
            </a:r>
            <a:endParaRPr lang="en-AU" sz="1988" b="1" dirty="0">
              <a:cs typeface="Arial"/>
            </a:endParaRPr>
          </a:p>
          <a:p>
            <a:r>
              <a:rPr lang="en-AU" sz="1988" dirty="0">
                <a:cs typeface="Arial"/>
              </a:rPr>
              <a:t>bank workers (30)</a:t>
            </a:r>
            <a:endParaRPr lang="en-US" sz="1988" dirty="0">
              <a:cs typeface="Arial"/>
            </a:endParaRPr>
          </a:p>
          <a:p>
            <a:endParaRPr lang="en-US" sz="1988" dirty="0">
              <a:cs typeface="Arial"/>
            </a:endParaRPr>
          </a:p>
          <a:p>
            <a:endParaRPr lang="en-US" dirty="0"/>
          </a:p>
        </p:txBody>
      </p:sp>
    </p:spTree>
    <p:extLst>
      <p:ext uri="{BB962C8B-B14F-4D97-AF65-F5344CB8AC3E}">
        <p14:creationId xmlns:p14="http://schemas.microsoft.com/office/powerpoint/2010/main" val="3587488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107505" y="155873"/>
            <a:ext cx="8814754" cy="1078182"/>
          </a:xfrm>
        </p:spPr>
        <p:txBody>
          <a:bodyPr>
            <a:noAutofit/>
          </a:bodyPr>
          <a:lstStyle/>
          <a:p>
            <a:r>
              <a:rPr lang="en-US" sz="2700" dirty="0"/>
              <a:t>Highest number of vacancies</a:t>
            </a:r>
            <a:endParaRPr lang="en-AU" sz="2700" dirty="0"/>
          </a:p>
        </p:txBody>
      </p:sp>
      <p:sp>
        <p:nvSpPr>
          <p:cNvPr id="4" name="Text Placeholder 2">
            <a:extLst>
              <a:ext uri="{FF2B5EF4-FFF2-40B4-BE49-F238E27FC236}">
                <a16:creationId xmlns:a16="http://schemas.microsoft.com/office/drawing/2014/main" id="{A2F35607-C553-4AB9-8828-89E8E58BB017}"/>
              </a:ext>
            </a:extLst>
          </p:cNvPr>
          <p:cNvSpPr>
            <a:spLocks noGrp="1"/>
          </p:cNvSpPr>
          <p:nvPr>
            <p:ph type="body" sz="quarter" idx="16"/>
          </p:nvPr>
        </p:nvSpPr>
        <p:spPr>
          <a:xfrm>
            <a:off x="467544" y="915566"/>
            <a:ext cx="7128792" cy="3780420"/>
          </a:xfrm>
        </p:spPr>
        <p:txBody>
          <a:bodyPr vert="horz" lIns="68580" tIns="34290" rIns="68580" bIns="34290" rtlCol="0" anchor="t">
            <a:normAutofit/>
          </a:bodyPr>
          <a:lstStyle/>
          <a:p>
            <a:pPr marL="0" indent="0">
              <a:buNone/>
            </a:pPr>
            <a:r>
              <a:rPr lang="en-US" sz="1988" b="1" dirty="0">
                <a:cs typeface="Arial"/>
              </a:rPr>
              <a:t>Managers (11% of vacancies)</a:t>
            </a:r>
            <a:endParaRPr lang="en-AU" sz="1988" b="1" dirty="0">
              <a:cs typeface="Arial"/>
            </a:endParaRPr>
          </a:p>
          <a:p>
            <a:r>
              <a:rPr lang="en-AU" sz="1988" dirty="0">
                <a:cs typeface="Arial"/>
              </a:rPr>
              <a:t>advertising and sales managers (180)</a:t>
            </a:r>
          </a:p>
          <a:p>
            <a:r>
              <a:rPr lang="en-AU" sz="1988" dirty="0">
                <a:cs typeface="Arial"/>
              </a:rPr>
              <a:t>construction managers (150)</a:t>
            </a:r>
          </a:p>
          <a:p>
            <a:r>
              <a:rPr lang="en-AU" sz="1988" dirty="0">
                <a:cs typeface="Arial"/>
              </a:rPr>
              <a:t>retail managers (110)</a:t>
            </a:r>
          </a:p>
          <a:p>
            <a:r>
              <a:rPr lang="en-US" sz="1988" dirty="0">
                <a:cs typeface="Arial"/>
              </a:rPr>
              <a:t>policy and planning managers (50)</a:t>
            </a:r>
          </a:p>
          <a:p>
            <a:r>
              <a:rPr lang="en-US" sz="1988" dirty="0">
                <a:cs typeface="Arial"/>
              </a:rPr>
              <a:t>production managers (40)</a:t>
            </a:r>
          </a:p>
          <a:p>
            <a:r>
              <a:rPr lang="en-AU" sz="1988" dirty="0">
                <a:cs typeface="Arial"/>
              </a:rPr>
              <a:t>other hospitality, retail and service managers (30)</a:t>
            </a:r>
          </a:p>
          <a:p>
            <a:r>
              <a:rPr lang="en-AU" sz="1988" dirty="0">
                <a:cs typeface="Arial"/>
              </a:rPr>
              <a:t>other specialist managers (30)</a:t>
            </a:r>
          </a:p>
          <a:p>
            <a:r>
              <a:rPr lang="en-AU" sz="1988" dirty="0">
                <a:cs typeface="Arial"/>
              </a:rPr>
              <a:t>general managers (30)</a:t>
            </a:r>
          </a:p>
          <a:p>
            <a:r>
              <a:rPr lang="en-AU" sz="1988" dirty="0">
                <a:cs typeface="Arial"/>
              </a:rPr>
              <a:t>finance managers (30)</a:t>
            </a:r>
          </a:p>
          <a:p>
            <a:endParaRPr lang="en-AU" sz="1988" dirty="0">
              <a:cs typeface="Arial"/>
            </a:endParaRPr>
          </a:p>
          <a:p>
            <a:pPr marL="0" indent="0">
              <a:buNone/>
            </a:pPr>
            <a:endParaRPr lang="en-US" sz="1988" dirty="0">
              <a:cs typeface="Arial"/>
            </a:endParaRPr>
          </a:p>
          <a:p>
            <a:endParaRPr lang="en-US" sz="1988" dirty="0">
              <a:cs typeface="Arial"/>
            </a:endParaRPr>
          </a:p>
          <a:p>
            <a:endParaRPr lang="en-US" dirty="0"/>
          </a:p>
        </p:txBody>
      </p:sp>
    </p:spTree>
    <p:extLst>
      <p:ext uri="{BB962C8B-B14F-4D97-AF65-F5344CB8AC3E}">
        <p14:creationId xmlns:p14="http://schemas.microsoft.com/office/powerpoint/2010/main" val="3731823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107505" y="155873"/>
            <a:ext cx="8814754" cy="1078182"/>
          </a:xfrm>
        </p:spPr>
        <p:txBody>
          <a:bodyPr>
            <a:noAutofit/>
          </a:bodyPr>
          <a:lstStyle/>
          <a:p>
            <a:r>
              <a:rPr lang="en-US" sz="2700" dirty="0"/>
              <a:t>Highest number of vacancies</a:t>
            </a:r>
            <a:endParaRPr lang="en-AU" sz="2700" dirty="0"/>
          </a:p>
        </p:txBody>
      </p:sp>
      <p:sp>
        <p:nvSpPr>
          <p:cNvPr id="4" name="Text Placeholder 2">
            <a:extLst>
              <a:ext uri="{FF2B5EF4-FFF2-40B4-BE49-F238E27FC236}">
                <a16:creationId xmlns:a16="http://schemas.microsoft.com/office/drawing/2014/main" id="{A2F35607-C553-4AB9-8828-89E8E58BB017}"/>
              </a:ext>
            </a:extLst>
          </p:cNvPr>
          <p:cNvSpPr>
            <a:spLocks noGrp="1"/>
          </p:cNvSpPr>
          <p:nvPr>
            <p:ph type="body" sz="quarter" idx="16"/>
          </p:nvPr>
        </p:nvSpPr>
        <p:spPr>
          <a:xfrm>
            <a:off x="467544" y="915566"/>
            <a:ext cx="7128792" cy="3780420"/>
          </a:xfrm>
        </p:spPr>
        <p:txBody>
          <a:bodyPr vert="horz" lIns="68580" tIns="34290" rIns="68580" bIns="34290" rtlCol="0" anchor="t">
            <a:normAutofit/>
          </a:bodyPr>
          <a:lstStyle/>
          <a:p>
            <a:pPr marL="0" indent="0">
              <a:buNone/>
            </a:pPr>
            <a:r>
              <a:rPr lang="en-US" sz="1988" b="1" dirty="0">
                <a:cs typeface="Arial"/>
              </a:rPr>
              <a:t>Managers (cont.)</a:t>
            </a:r>
            <a:endParaRPr lang="en-AU" sz="1988" b="1" dirty="0">
              <a:cs typeface="Arial"/>
            </a:endParaRPr>
          </a:p>
          <a:p>
            <a:r>
              <a:rPr lang="en-AU" sz="1988" dirty="0">
                <a:cs typeface="Arial"/>
              </a:rPr>
              <a:t>corporate services managers (30)</a:t>
            </a:r>
          </a:p>
          <a:p>
            <a:r>
              <a:rPr lang="en-AU" sz="1988" dirty="0">
                <a:cs typeface="Arial"/>
              </a:rPr>
              <a:t>engineering managers (10)</a:t>
            </a:r>
          </a:p>
          <a:p>
            <a:r>
              <a:rPr lang="en-AU" sz="1988" dirty="0">
                <a:cs typeface="Arial"/>
              </a:rPr>
              <a:t>supply and distribution managers (10)</a:t>
            </a:r>
          </a:p>
          <a:p>
            <a:pPr marL="0" indent="0">
              <a:buNone/>
            </a:pPr>
            <a:endParaRPr lang="en-US" sz="1988" dirty="0">
              <a:cs typeface="Arial"/>
            </a:endParaRPr>
          </a:p>
          <a:p>
            <a:endParaRPr lang="en-US" sz="1988" dirty="0">
              <a:cs typeface="Arial"/>
            </a:endParaRPr>
          </a:p>
          <a:p>
            <a:endParaRPr lang="en-US" dirty="0"/>
          </a:p>
        </p:txBody>
      </p:sp>
    </p:spTree>
    <p:extLst>
      <p:ext uri="{BB962C8B-B14F-4D97-AF65-F5344CB8AC3E}">
        <p14:creationId xmlns:p14="http://schemas.microsoft.com/office/powerpoint/2010/main" val="867836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107505" y="155873"/>
            <a:ext cx="8814754" cy="1078182"/>
          </a:xfrm>
        </p:spPr>
        <p:txBody>
          <a:bodyPr>
            <a:noAutofit/>
          </a:bodyPr>
          <a:lstStyle/>
          <a:p>
            <a:r>
              <a:rPr lang="en-US" sz="2700" dirty="0"/>
              <a:t>Highest number of vacancies</a:t>
            </a:r>
            <a:endParaRPr lang="en-AU" sz="2700" dirty="0"/>
          </a:p>
        </p:txBody>
      </p:sp>
      <p:sp>
        <p:nvSpPr>
          <p:cNvPr id="4" name="Text Placeholder 2">
            <a:extLst>
              <a:ext uri="{FF2B5EF4-FFF2-40B4-BE49-F238E27FC236}">
                <a16:creationId xmlns:a16="http://schemas.microsoft.com/office/drawing/2014/main" id="{A2F35607-C553-4AB9-8828-89E8E58BB017}"/>
              </a:ext>
            </a:extLst>
          </p:cNvPr>
          <p:cNvSpPr>
            <a:spLocks noGrp="1"/>
          </p:cNvSpPr>
          <p:nvPr>
            <p:ph type="body" sz="quarter" idx="16"/>
          </p:nvPr>
        </p:nvSpPr>
        <p:spPr>
          <a:xfrm>
            <a:off x="467544" y="915566"/>
            <a:ext cx="7128792" cy="3780420"/>
          </a:xfrm>
        </p:spPr>
        <p:txBody>
          <a:bodyPr vert="horz" lIns="68580" tIns="34290" rIns="68580" bIns="34290" rtlCol="0" anchor="t">
            <a:normAutofit/>
          </a:bodyPr>
          <a:lstStyle/>
          <a:p>
            <a:pPr marL="0" indent="0">
              <a:buNone/>
            </a:pPr>
            <a:r>
              <a:rPr lang="en-US" sz="1988" b="1" dirty="0">
                <a:cs typeface="Arial"/>
              </a:rPr>
              <a:t>Labourers (9% of vacancies)</a:t>
            </a:r>
            <a:endParaRPr lang="en-AU" sz="1988" b="1" dirty="0">
              <a:cs typeface="Arial"/>
            </a:endParaRPr>
          </a:p>
          <a:p>
            <a:r>
              <a:rPr lang="en-AU" sz="1988" dirty="0">
                <a:cs typeface="Arial"/>
              </a:rPr>
              <a:t>other miscellaneous labourers (230)</a:t>
            </a:r>
          </a:p>
          <a:p>
            <a:r>
              <a:rPr lang="en-AU" sz="1988" dirty="0">
                <a:cs typeface="Arial"/>
              </a:rPr>
              <a:t>commercial cleaners (60)</a:t>
            </a:r>
          </a:p>
          <a:p>
            <a:r>
              <a:rPr lang="en-AU" sz="1988" dirty="0">
                <a:cs typeface="Arial"/>
              </a:rPr>
              <a:t>building and plumbing labourers (40)</a:t>
            </a:r>
          </a:p>
          <a:p>
            <a:r>
              <a:rPr lang="en-AU" sz="1988" dirty="0">
                <a:cs typeface="Arial"/>
              </a:rPr>
              <a:t>kitchenhands (30)</a:t>
            </a:r>
          </a:p>
          <a:p>
            <a:pPr marL="0" indent="0">
              <a:buNone/>
            </a:pPr>
            <a:endParaRPr lang="en-US" sz="1988" dirty="0">
              <a:cs typeface="Arial"/>
            </a:endParaRPr>
          </a:p>
          <a:p>
            <a:endParaRPr lang="en-US" sz="1988" dirty="0">
              <a:cs typeface="Arial"/>
            </a:endParaRPr>
          </a:p>
          <a:p>
            <a:endParaRPr lang="en-US" dirty="0"/>
          </a:p>
        </p:txBody>
      </p:sp>
    </p:spTree>
    <p:extLst>
      <p:ext uri="{BB962C8B-B14F-4D97-AF65-F5344CB8AC3E}">
        <p14:creationId xmlns:p14="http://schemas.microsoft.com/office/powerpoint/2010/main" val="582959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107505" y="155873"/>
            <a:ext cx="8814754" cy="1078182"/>
          </a:xfrm>
        </p:spPr>
        <p:txBody>
          <a:bodyPr>
            <a:noAutofit/>
          </a:bodyPr>
          <a:lstStyle/>
          <a:p>
            <a:r>
              <a:rPr lang="en-US" sz="2700" dirty="0"/>
              <a:t>Highest number of vacancies</a:t>
            </a:r>
            <a:endParaRPr lang="en-AU" sz="2700" dirty="0"/>
          </a:p>
        </p:txBody>
      </p:sp>
      <p:sp>
        <p:nvSpPr>
          <p:cNvPr id="4" name="Text Placeholder 2">
            <a:extLst>
              <a:ext uri="{FF2B5EF4-FFF2-40B4-BE49-F238E27FC236}">
                <a16:creationId xmlns:a16="http://schemas.microsoft.com/office/drawing/2014/main" id="{A2F35607-C553-4AB9-8828-89E8E58BB017}"/>
              </a:ext>
            </a:extLst>
          </p:cNvPr>
          <p:cNvSpPr>
            <a:spLocks noGrp="1"/>
          </p:cNvSpPr>
          <p:nvPr>
            <p:ph type="body" sz="quarter" idx="16"/>
          </p:nvPr>
        </p:nvSpPr>
        <p:spPr>
          <a:xfrm>
            <a:off x="467544" y="915566"/>
            <a:ext cx="7128792" cy="3780420"/>
          </a:xfrm>
        </p:spPr>
        <p:txBody>
          <a:bodyPr vert="horz" lIns="68580" tIns="34290" rIns="68580" bIns="34290" rtlCol="0" anchor="t">
            <a:normAutofit/>
          </a:bodyPr>
          <a:lstStyle/>
          <a:p>
            <a:pPr marL="0" indent="0">
              <a:buNone/>
            </a:pPr>
            <a:r>
              <a:rPr lang="en-US" sz="1988" b="1" dirty="0">
                <a:cs typeface="Arial"/>
              </a:rPr>
              <a:t>Sales Workers (8% of vacancies)</a:t>
            </a:r>
            <a:endParaRPr lang="en-AU" sz="1988" b="1" dirty="0">
              <a:cs typeface="Arial"/>
            </a:endParaRPr>
          </a:p>
          <a:p>
            <a:r>
              <a:rPr lang="en-AU" sz="1988" dirty="0">
                <a:cs typeface="Arial"/>
              </a:rPr>
              <a:t>sales assistants (320)</a:t>
            </a:r>
          </a:p>
          <a:p>
            <a:r>
              <a:rPr lang="en-AU" sz="1988" dirty="0">
                <a:cs typeface="Arial"/>
              </a:rPr>
              <a:t>sales reps (100)</a:t>
            </a:r>
          </a:p>
          <a:p>
            <a:r>
              <a:rPr lang="en-AU" sz="1988" dirty="0">
                <a:cs typeface="Arial"/>
              </a:rPr>
              <a:t>real estate sales agents (50)</a:t>
            </a:r>
          </a:p>
          <a:p>
            <a:r>
              <a:rPr lang="en-AU" sz="1988" dirty="0">
                <a:cs typeface="Arial"/>
              </a:rPr>
              <a:t>motor vehicle and vehicle parts salespersons (30)</a:t>
            </a:r>
          </a:p>
          <a:p>
            <a:pPr marL="0" indent="0">
              <a:buNone/>
            </a:pPr>
            <a:endParaRPr lang="en-US" sz="1988" dirty="0">
              <a:cs typeface="Arial"/>
            </a:endParaRPr>
          </a:p>
          <a:p>
            <a:endParaRPr lang="en-US" sz="1988" dirty="0">
              <a:cs typeface="Arial"/>
            </a:endParaRPr>
          </a:p>
          <a:p>
            <a:endParaRPr lang="en-US" dirty="0"/>
          </a:p>
        </p:txBody>
      </p:sp>
    </p:spTree>
    <p:extLst>
      <p:ext uri="{BB962C8B-B14F-4D97-AF65-F5344CB8AC3E}">
        <p14:creationId xmlns:p14="http://schemas.microsoft.com/office/powerpoint/2010/main" val="4214102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107505" y="155873"/>
            <a:ext cx="8814754" cy="1078182"/>
          </a:xfrm>
        </p:spPr>
        <p:txBody>
          <a:bodyPr>
            <a:noAutofit/>
          </a:bodyPr>
          <a:lstStyle/>
          <a:p>
            <a:r>
              <a:rPr lang="en-US" sz="2700" dirty="0"/>
              <a:t>Highest number of vacancies</a:t>
            </a:r>
            <a:endParaRPr lang="en-AU" sz="2700" dirty="0"/>
          </a:p>
        </p:txBody>
      </p:sp>
      <p:sp>
        <p:nvSpPr>
          <p:cNvPr id="4" name="Text Placeholder 2">
            <a:extLst>
              <a:ext uri="{FF2B5EF4-FFF2-40B4-BE49-F238E27FC236}">
                <a16:creationId xmlns:a16="http://schemas.microsoft.com/office/drawing/2014/main" id="{A2F35607-C553-4AB9-8828-89E8E58BB017}"/>
              </a:ext>
            </a:extLst>
          </p:cNvPr>
          <p:cNvSpPr>
            <a:spLocks noGrp="1"/>
          </p:cNvSpPr>
          <p:nvPr>
            <p:ph type="body" sz="quarter" idx="16"/>
          </p:nvPr>
        </p:nvSpPr>
        <p:spPr>
          <a:xfrm>
            <a:off x="467544" y="915566"/>
            <a:ext cx="7488832" cy="3780420"/>
          </a:xfrm>
        </p:spPr>
        <p:txBody>
          <a:bodyPr vert="horz" lIns="68580" tIns="34290" rIns="68580" bIns="34290" rtlCol="0" anchor="t">
            <a:normAutofit/>
          </a:bodyPr>
          <a:lstStyle/>
          <a:p>
            <a:pPr marL="0" indent="0">
              <a:buNone/>
            </a:pPr>
            <a:r>
              <a:rPr lang="en-US" sz="1988" b="1" dirty="0">
                <a:cs typeface="Arial"/>
              </a:rPr>
              <a:t>Community and Personal Service Workers (8% of vacancies)</a:t>
            </a:r>
            <a:endParaRPr lang="en-AU" sz="1988" b="1" dirty="0">
              <a:cs typeface="Arial"/>
            </a:endParaRPr>
          </a:p>
          <a:p>
            <a:r>
              <a:rPr lang="en-AU" sz="1988" dirty="0">
                <a:cs typeface="Arial"/>
              </a:rPr>
              <a:t>aged and disabled carers (130)</a:t>
            </a:r>
          </a:p>
          <a:p>
            <a:r>
              <a:rPr lang="en-AU" sz="1988" dirty="0">
                <a:cs typeface="Arial"/>
              </a:rPr>
              <a:t>waiters (60)</a:t>
            </a:r>
          </a:p>
          <a:p>
            <a:r>
              <a:rPr lang="en-US" sz="1988" dirty="0">
                <a:cs typeface="Arial"/>
              </a:rPr>
              <a:t>c</a:t>
            </a:r>
            <a:r>
              <a:rPr lang="en-AU" sz="1988" dirty="0">
                <a:cs typeface="Arial"/>
              </a:rPr>
              <a:t>hild carers (40)</a:t>
            </a:r>
          </a:p>
          <a:p>
            <a:r>
              <a:rPr lang="en-AU" sz="1988" dirty="0">
                <a:cs typeface="Arial"/>
              </a:rPr>
              <a:t>bar attendants and baristas (40)</a:t>
            </a:r>
          </a:p>
          <a:p>
            <a:r>
              <a:rPr lang="en-AU" sz="1988" dirty="0">
                <a:cs typeface="Arial"/>
              </a:rPr>
              <a:t>dental assistants (40)</a:t>
            </a:r>
          </a:p>
          <a:p>
            <a:r>
              <a:rPr lang="en-AU" sz="1988" dirty="0">
                <a:cs typeface="Arial"/>
              </a:rPr>
              <a:t>welfare support workers (40)</a:t>
            </a:r>
          </a:p>
          <a:p>
            <a:r>
              <a:rPr lang="en-AU" sz="1988" dirty="0">
                <a:cs typeface="Arial"/>
              </a:rPr>
              <a:t>education aides (30)</a:t>
            </a:r>
          </a:p>
          <a:p>
            <a:pPr marL="0" indent="0">
              <a:buNone/>
            </a:pPr>
            <a:endParaRPr lang="en-US" sz="1988" dirty="0">
              <a:cs typeface="Arial"/>
            </a:endParaRPr>
          </a:p>
          <a:p>
            <a:endParaRPr lang="en-US" sz="1988" dirty="0">
              <a:cs typeface="Arial"/>
            </a:endParaRPr>
          </a:p>
          <a:p>
            <a:endParaRPr lang="en-US" dirty="0"/>
          </a:p>
        </p:txBody>
      </p:sp>
    </p:spTree>
    <p:extLst>
      <p:ext uri="{BB962C8B-B14F-4D97-AF65-F5344CB8AC3E}">
        <p14:creationId xmlns:p14="http://schemas.microsoft.com/office/powerpoint/2010/main" val="593013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107505" y="155873"/>
            <a:ext cx="8814754" cy="1078182"/>
          </a:xfrm>
        </p:spPr>
        <p:txBody>
          <a:bodyPr>
            <a:noAutofit/>
          </a:bodyPr>
          <a:lstStyle/>
          <a:p>
            <a:r>
              <a:rPr lang="en-US" sz="2700" dirty="0"/>
              <a:t>Highest number of vacancies</a:t>
            </a:r>
            <a:endParaRPr lang="en-AU" sz="2700" dirty="0"/>
          </a:p>
        </p:txBody>
      </p:sp>
      <p:sp>
        <p:nvSpPr>
          <p:cNvPr id="4" name="Text Placeholder 2">
            <a:extLst>
              <a:ext uri="{FF2B5EF4-FFF2-40B4-BE49-F238E27FC236}">
                <a16:creationId xmlns:a16="http://schemas.microsoft.com/office/drawing/2014/main" id="{A2F35607-C553-4AB9-8828-89E8E58BB017}"/>
              </a:ext>
            </a:extLst>
          </p:cNvPr>
          <p:cNvSpPr>
            <a:spLocks noGrp="1"/>
          </p:cNvSpPr>
          <p:nvPr>
            <p:ph type="body" sz="quarter" idx="16"/>
          </p:nvPr>
        </p:nvSpPr>
        <p:spPr>
          <a:xfrm>
            <a:off x="467544" y="915566"/>
            <a:ext cx="7128792" cy="3780420"/>
          </a:xfrm>
        </p:spPr>
        <p:txBody>
          <a:bodyPr vert="horz" lIns="68580" tIns="34290" rIns="68580" bIns="34290" rtlCol="0" anchor="t">
            <a:normAutofit/>
          </a:bodyPr>
          <a:lstStyle/>
          <a:p>
            <a:pPr marL="0" indent="0">
              <a:buNone/>
            </a:pPr>
            <a:r>
              <a:rPr lang="en-US" sz="1988" b="1" dirty="0">
                <a:cs typeface="Arial"/>
              </a:rPr>
              <a:t>Machine Operators and Drivers (7% of vacancies)</a:t>
            </a:r>
            <a:endParaRPr lang="en-AU" sz="1988" b="1" dirty="0">
              <a:cs typeface="Arial"/>
            </a:endParaRPr>
          </a:p>
          <a:p>
            <a:r>
              <a:rPr lang="en-AU" sz="1988" dirty="0">
                <a:cs typeface="Arial"/>
              </a:rPr>
              <a:t>truck drivers (140)</a:t>
            </a:r>
          </a:p>
          <a:p>
            <a:r>
              <a:rPr lang="en-AU" sz="1988" dirty="0">
                <a:cs typeface="Arial"/>
              </a:rPr>
              <a:t>storepersons (80)</a:t>
            </a:r>
          </a:p>
          <a:p>
            <a:r>
              <a:rPr lang="en-US" sz="1988" dirty="0">
                <a:cs typeface="Arial"/>
              </a:rPr>
              <a:t>earthmoving plant operators </a:t>
            </a:r>
            <a:r>
              <a:rPr lang="en-AU" sz="1988" dirty="0">
                <a:cs typeface="Arial"/>
              </a:rPr>
              <a:t>(60)</a:t>
            </a:r>
          </a:p>
          <a:p>
            <a:r>
              <a:rPr lang="en-AU" sz="1988" dirty="0">
                <a:cs typeface="Arial"/>
              </a:rPr>
              <a:t>forklift drivers (60)</a:t>
            </a:r>
          </a:p>
          <a:p>
            <a:pPr marL="0" indent="0">
              <a:buNone/>
            </a:pPr>
            <a:endParaRPr lang="en-US" sz="1988" dirty="0">
              <a:cs typeface="Arial"/>
            </a:endParaRPr>
          </a:p>
          <a:p>
            <a:endParaRPr lang="en-US" sz="1988" dirty="0">
              <a:cs typeface="Arial"/>
            </a:endParaRPr>
          </a:p>
          <a:p>
            <a:endParaRPr lang="en-US" dirty="0"/>
          </a:p>
        </p:txBody>
      </p:sp>
    </p:spTree>
    <p:extLst>
      <p:ext uri="{BB962C8B-B14F-4D97-AF65-F5344CB8AC3E}">
        <p14:creationId xmlns:p14="http://schemas.microsoft.com/office/powerpoint/2010/main" val="3164538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107505" y="155873"/>
            <a:ext cx="8814754" cy="1078182"/>
          </a:xfrm>
        </p:spPr>
        <p:txBody>
          <a:bodyPr>
            <a:noAutofit/>
          </a:bodyPr>
          <a:lstStyle/>
          <a:p>
            <a:r>
              <a:rPr lang="en-US" sz="2700" dirty="0"/>
              <a:t>Websites</a:t>
            </a:r>
            <a:endParaRPr lang="en-AU" sz="2700" dirty="0"/>
          </a:p>
        </p:txBody>
      </p:sp>
      <p:sp>
        <p:nvSpPr>
          <p:cNvPr id="4" name="Text Placeholder 2">
            <a:extLst>
              <a:ext uri="{FF2B5EF4-FFF2-40B4-BE49-F238E27FC236}">
                <a16:creationId xmlns:a16="http://schemas.microsoft.com/office/drawing/2014/main" id="{A2F35607-C553-4AB9-8828-89E8E58BB017}"/>
              </a:ext>
            </a:extLst>
          </p:cNvPr>
          <p:cNvSpPr>
            <a:spLocks noGrp="1"/>
          </p:cNvSpPr>
          <p:nvPr>
            <p:ph type="body" sz="quarter" idx="16"/>
          </p:nvPr>
        </p:nvSpPr>
        <p:spPr>
          <a:xfrm>
            <a:off x="467544" y="915566"/>
            <a:ext cx="7128792" cy="3780420"/>
          </a:xfrm>
        </p:spPr>
        <p:txBody>
          <a:bodyPr vert="horz" lIns="68580" tIns="34290" rIns="68580" bIns="34290" rtlCol="0" anchor="t">
            <a:normAutofit/>
          </a:bodyPr>
          <a:lstStyle/>
          <a:p>
            <a:pPr marL="0" indent="0">
              <a:buNone/>
            </a:pPr>
            <a:r>
              <a:rPr lang="en-AU" sz="1988" dirty="0">
                <a:cs typeface="Arial"/>
              </a:rPr>
              <a:t>Check out our website</a:t>
            </a:r>
          </a:p>
          <a:p>
            <a:r>
              <a:rPr lang="en-AU" sz="1988" dirty="0">
                <a:cs typeface="Arial"/>
                <a:hlinkClick r:id="rId3"/>
              </a:rPr>
              <a:t>www.skills.sa.gov.au</a:t>
            </a:r>
            <a:endParaRPr lang="en-AU" sz="1988" dirty="0">
              <a:cs typeface="Arial"/>
            </a:endParaRPr>
          </a:p>
          <a:p>
            <a:endParaRPr lang="en-AU" sz="1988" dirty="0">
              <a:cs typeface="Arial"/>
            </a:endParaRPr>
          </a:p>
          <a:p>
            <a:r>
              <a:rPr lang="en-AU" sz="1988" dirty="0">
                <a:cs typeface="Arial"/>
              </a:rPr>
              <a:t>select careers &amp; jobs</a:t>
            </a:r>
          </a:p>
          <a:p>
            <a:pPr lvl="1"/>
            <a:r>
              <a:rPr lang="en-AU" sz="1588" dirty="0">
                <a:cs typeface="Arial"/>
              </a:rPr>
              <a:t>Choosing your career </a:t>
            </a:r>
          </a:p>
          <a:p>
            <a:pPr lvl="1"/>
            <a:r>
              <a:rPr lang="en-AU" sz="1588" dirty="0">
                <a:cs typeface="Arial"/>
              </a:rPr>
              <a:t>Growth industries</a:t>
            </a:r>
          </a:p>
          <a:p>
            <a:pPr lvl="1"/>
            <a:r>
              <a:rPr lang="en-AU" sz="1588" dirty="0">
                <a:cs typeface="Arial"/>
              </a:rPr>
              <a:t>Labour market information</a:t>
            </a:r>
          </a:p>
          <a:p>
            <a:pPr marL="0" indent="0">
              <a:buNone/>
            </a:pPr>
            <a:endParaRPr lang="en-US" sz="1988" dirty="0">
              <a:cs typeface="Arial"/>
            </a:endParaRPr>
          </a:p>
          <a:p>
            <a:pPr marL="0" indent="0">
              <a:buNone/>
            </a:pPr>
            <a:endParaRPr lang="en-AU" sz="1988" b="1" dirty="0">
              <a:cs typeface="Arial"/>
            </a:endParaRPr>
          </a:p>
          <a:p>
            <a:pPr marL="0" indent="0">
              <a:buNone/>
            </a:pPr>
            <a:endParaRPr lang="en-US" sz="1988" dirty="0">
              <a:cs typeface="Arial"/>
            </a:endParaRPr>
          </a:p>
          <a:p>
            <a:endParaRPr lang="en-US" dirty="0"/>
          </a:p>
        </p:txBody>
      </p:sp>
    </p:spTree>
    <p:extLst>
      <p:ext uri="{BB962C8B-B14F-4D97-AF65-F5344CB8AC3E}">
        <p14:creationId xmlns:p14="http://schemas.microsoft.com/office/powerpoint/2010/main" val="2470356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107505" y="27846"/>
            <a:ext cx="8814754" cy="1078182"/>
          </a:xfrm>
        </p:spPr>
        <p:txBody>
          <a:bodyPr>
            <a:noAutofit/>
          </a:bodyPr>
          <a:lstStyle/>
          <a:p>
            <a:r>
              <a:rPr lang="en-AU" sz="2700" dirty="0"/>
              <a:t>South Australia – an economy in transition</a:t>
            </a:r>
          </a:p>
        </p:txBody>
      </p:sp>
      <p:pic>
        <p:nvPicPr>
          <p:cNvPr id="3" name="Picture 2">
            <a:extLst>
              <a:ext uri="{FF2B5EF4-FFF2-40B4-BE49-F238E27FC236}">
                <a16:creationId xmlns:a16="http://schemas.microsoft.com/office/drawing/2014/main" id="{CAFAF9F4-4081-47D4-97F0-643397F9E6A1}"/>
              </a:ext>
            </a:extLst>
          </p:cNvPr>
          <p:cNvPicPr>
            <a:picLocks noChangeAspect="1"/>
          </p:cNvPicPr>
          <p:nvPr/>
        </p:nvPicPr>
        <p:blipFill>
          <a:blip r:embed="rId3"/>
          <a:stretch>
            <a:fillRect/>
          </a:stretch>
        </p:blipFill>
        <p:spPr>
          <a:xfrm>
            <a:off x="971600" y="411510"/>
            <a:ext cx="5688632" cy="4969770"/>
          </a:xfrm>
          <a:prstGeom prst="rect">
            <a:avLst/>
          </a:prstGeom>
        </p:spPr>
      </p:pic>
    </p:spTree>
    <p:extLst>
      <p:ext uri="{BB962C8B-B14F-4D97-AF65-F5344CB8AC3E}">
        <p14:creationId xmlns:p14="http://schemas.microsoft.com/office/powerpoint/2010/main" val="3935060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107505" y="155873"/>
            <a:ext cx="8814754" cy="1078182"/>
          </a:xfrm>
        </p:spPr>
        <p:txBody>
          <a:bodyPr>
            <a:noAutofit/>
          </a:bodyPr>
          <a:lstStyle/>
          <a:p>
            <a:r>
              <a:rPr lang="en-US" sz="2700" dirty="0"/>
              <a:t>Websites</a:t>
            </a:r>
            <a:endParaRPr lang="en-AU" sz="2700" dirty="0"/>
          </a:p>
        </p:txBody>
      </p:sp>
      <p:sp>
        <p:nvSpPr>
          <p:cNvPr id="4" name="Text Placeholder 2">
            <a:extLst>
              <a:ext uri="{FF2B5EF4-FFF2-40B4-BE49-F238E27FC236}">
                <a16:creationId xmlns:a16="http://schemas.microsoft.com/office/drawing/2014/main" id="{A2F35607-C553-4AB9-8828-89E8E58BB017}"/>
              </a:ext>
            </a:extLst>
          </p:cNvPr>
          <p:cNvSpPr>
            <a:spLocks noGrp="1"/>
          </p:cNvSpPr>
          <p:nvPr>
            <p:ph type="body" sz="quarter" idx="16"/>
          </p:nvPr>
        </p:nvSpPr>
        <p:spPr>
          <a:xfrm>
            <a:off x="467544" y="915566"/>
            <a:ext cx="7128792" cy="3780420"/>
          </a:xfrm>
        </p:spPr>
        <p:txBody>
          <a:bodyPr vert="horz" lIns="68580" tIns="34290" rIns="68580" bIns="34290" rtlCol="0" anchor="t">
            <a:normAutofit/>
          </a:bodyPr>
          <a:lstStyle/>
          <a:p>
            <a:pPr marL="0" indent="0">
              <a:buNone/>
            </a:pPr>
            <a:r>
              <a:rPr lang="en-AU" sz="1988" dirty="0">
                <a:cs typeface="Arial"/>
              </a:rPr>
              <a:t>Keep an eye on job advertisements</a:t>
            </a:r>
          </a:p>
          <a:p>
            <a:r>
              <a:rPr lang="en-AU" sz="1988" dirty="0">
                <a:cs typeface="Arial"/>
                <a:hlinkClick r:id="rId3"/>
              </a:rPr>
              <a:t>www.seek.com.au</a:t>
            </a:r>
            <a:endParaRPr lang="en-AU" sz="1988" dirty="0">
              <a:cs typeface="Arial"/>
            </a:endParaRPr>
          </a:p>
          <a:p>
            <a:r>
              <a:rPr lang="en-AU" sz="1988" dirty="0">
                <a:cs typeface="Arial"/>
                <a:hlinkClick r:id="rId4"/>
              </a:rPr>
              <a:t>www.linkedin.com</a:t>
            </a:r>
            <a:endParaRPr lang="en-AU" sz="1988" dirty="0">
              <a:cs typeface="Arial"/>
            </a:endParaRPr>
          </a:p>
          <a:p>
            <a:r>
              <a:rPr lang="en-AU" sz="1988" dirty="0">
                <a:cs typeface="Arial"/>
                <a:hlinkClick r:id="rId5"/>
              </a:rPr>
              <a:t>https://iworkfor.sa.gov.au/</a:t>
            </a:r>
            <a:r>
              <a:rPr lang="en-AU" sz="1988" dirty="0">
                <a:cs typeface="Arial"/>
              </a:rPr>
              <a:t> </a:t>
            </a:r>
          </a:p>
          <a:p>
            <a:pPr marL="0" indent="0">
              <a:buNone/>
            </a:pPr>
            <a:endParaRPr lang="en-US" sz="1988" dirty="0">
              <a:cs typeface="Arial"/>
            </a:endParaRPr>
          </a:p>
          <a:p>
            <a:pPr marL="0" indent="0">
              <a:buNone/>
            </a:pPr>
            <a:r>
              <a:rPr lang="en-AU" sz="1988" dirty="0">
                <a:cs typeface="Arial"/>
              </a:rPr>
              <a:t>Keep an eye on general trends in job advertisements</a:t>
            </a:r>
          </a:p>
          <a:p>
            <a:r>
              <a:rPr lang="en-AU" sz="1988" dirty="0">
                <a:cs typeface="Arial"/>
                <a:hlinkClick r:id="rId6"/>
              </a:rPr>
              <a:t>http://lmip.gov.au/LMIP/VacancyReport</a:t>
            </a:r>
            <a:endParaRPr lang="en-AU" sz="1988" dirty="0">
              <a:cs typeface="Arial"/>
            </a:endParaRPr>
          </a:p>
          <a:p>
            <a:pPr marL="0" indent="0">
              <a:buNone/>
            </a:pPr>
            <a:endParaRPr lang="en-AU" sz="1988" b="1" dirty="0">
              <a:cs typeface="Arial"/>
            </a:endParaRPr>
          </a:p>
          <a:p>
            <a:pPr marL="0" indent="0">
              <a:buNone/>
            </a:pPr>
            <a:endParaRPr lang="en-US" sz="1988" dirty="0">
              <a:cs typeface="Arial"/>
            </a:endParaRPr>
          </a:p>
          <a:p>
            <a:endParaRPr lang="en-US" dirty="0"/>
          </a:p>
        </p:txBody>
      </p:sp>
    </p:spTree>
    <p:extLst>
      <p:ext uri="{BB962C8B-B14F-4D97-AF65-F5344CB8AC3E}">
        <p14:creationId xmlns:p14="http://schemas.microsoft.com/office/powerpoint/2010/main" val="725316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107505" y="155873"/>
            <a:ext cx="8814754" cy="1078182"/>
          </a:xfrm>
        </p:spPr>
        <p:txBody>
          <a:bodyPr>
            <a:noAutofit/>
          </a:bodyPr>
          <a:lstStyle/>
          <a:p>
            <a:r>
              <a:rPr lang="en-US" sz="2700" dirty="0"/>
              <a:t>Websites</a:t>
            </a:r>
            <a:endParaRPr lang="en-AU" sz="2700" dirty="0"/>
          </a:p>
        </p:txBody>
      </p:sp>
      <p:sp>
        <p:nvSpPr>
          <p:cNvPr id="4" name="Text Placeholder 2">
            <a:extLst>
              <a:ext uri="{FF2B5EF4-FFF2-40B4-BE49-F238E27FC236}">
                <a16:creationId xmlns:a16="http://schemas.microsoft.com/office/drawing/2014/main" id="{A2F35607-C553-4AB9-8828-89E8E58BB017}"/>
              </a:ext>
            </a:extLst>
          </p:cNvPr>
          <p:cNvSpPr>
            <a:spLocks noGrp="1"/>
          </p:cNvSpPr>
          <p:nvPr>
            <p:ph type="body" sz="quarter" idx="16"/>
          </p:nvPr>
        </p:nvSpPr>
        <p:spPr>
          <a:xfrm>
            <a:off x="467544" y="915566"/>
            <a:ext cx="7128792" cy="3780420"/>
          </a:xfrm>
        </p:spPr>
        <p:txBody>
          <a:bodyPr vert="horz" lIns="68580" tIns="34290" rIns="68580" bIns="34290" rtlCol="0" anchor="t">
            <a:normAutofit/>
          </a:bodyPr>
          <a:lstStyle/>
          <a:p>
            <a:pPr marL="0" indent="0">
              <a:buNone/>
            </a:pPr>
            <a:r>
              <a:rPr lang="en-AU" sz="1988" dirty="0">
                <a:cs typeface="Arial"/>
              </a:rPr>
              <a:t>Keep an eye on general trends in employment growth</a:t>
            </a:r>
          </a:p>
          <a:p>
            <a:r>
              <a:rPr lang="en-AU" sz="1988" dirty="0">
                <a:cs typeface="Arial"/>
                <a:hlinkClick r:id="rId3"/>
              </a:rPr>
              <a:t>www.abs.gov.au</a:t>
            </a:r>
            <a:endParaRPr lang="en-AU" sz="1988" dirty="0">
              <a:cs typeface="Arial"/>
            </a:endParaRPr>
          </a:p>
          <a:p>
            <a:r>
              <a:rPr lang="en-AU" sz="1988" dirty="0">
                <a:cs typeface="Arial"/>
              </a:rPr>
              <a:t>Select Statistics, Catalogue Number, 6. Labour Statistics and Prices, 62. Labour Force, </a:t>
            </a:r>
          </a:p>
          <a:p>
            <a:r>
              <a:rPr lang="en-AU" sz="1988" dirty="0">
                <a:cs typeface="Arial"/>
              </a:rPr>
              <a:t>Cat. No. 6202.0 – table 7</a:t>
            </a:r>
          </a:p>
          <a:p>
            <a:r>
              <a:rPr lang="en-AU" sz="1988" dirty="0">
                <a:cs typeface="Arial"/>
              </a:rPr>
              <a:t>Cat. No. 6291.0.55.003 – moving annual average data – table 5 for industry data and </a:t>
            </a:r>
            <a:r>
              <a:rPr lang="en-AU" sz="1988" dirty="0" err="1">
                <a:cs typeface="Arial"/>
              </a:rPr>
              <a:t>datacube</a:t>
            </a:r>
            <a:r>
              <a:rPr lang="en-AU" sz="1988" dirty="0">
                <a:cs typeface="Arial"/>
              </a:rPr>
              <a:t> EQ08 for occupation data</a:t>
            </a:r>
          </a:p>
          <a:p>
            <a:endParaRPr lang="en-AU" sz="1988" dirty="0">
              <a:cs typeface="Arial"/>
            </a:endParaRPr>
          </a:p>
          <a:p>
            <a:pPr marL="0" indent="0">
              <a:buNone/>
            </a:pPr>
            <a:endParaRPr lang="en-AU" sz="1988" dirty="0">
              <a:cs typeface="Arial"/>
            </a:endParaRPr>
          </a:p>
          <a:p>
            <a:pPr marL="0" indent="0">
              <a:buNone/>
            </a:pPr>
            <a:endParaRPr lang="en-US" sz="1988" dirty="0">
              <a:cs typeface="Arial"/>
            </a:endParaRPr>
          </a:p>
          <a:p>
            <a:endParaRPr lang="en-US" dirty="0"/>
          </a:p>
        </p:txBody>
      </p:sp>
    </p:spTree>
    <p:extLst>
      <p:ext uri="{BB962C8B-B14F-4D97-AF65-F5344CB8AC3E}">
        <p14:creationId xmlns:p14="http://schemas.microsoft.com/office/powerpoint/2010/main" val="234067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107505" y="155873"/>
            <a:ext cx="8814754" cy="1078182"/>
          </a:xfrm>
        </p:spPr>
        <p:txBody>
          <a:bodyPr>
            <a:noAutofit/>
          </a:bodyPr>
          <a:lstStyle/>
          <a:p>
            <a:r>
              <a:rPr lang="en-US" sz="2700" dirty="0"/>
              <a:t>Websites</a:t>
            </a:r>
            <a:endParaRPr lang="en-AU" sz="2700" dirty="0"/>
          </a:p>
        </p:txBody>
      </p:sp>
      <p:sp>
        <p:nvSpPr>
          <p:cNvPr id="4" name="Text Placeholder 2">
            <a:extLst>
              <a:ext uri="{FF2B5EF4-FFF2-40B4-BE49-F238E27FC236}">
                <a16:creationId xmlns:a16="http://schemas.microsoft.com/office/drawing/2014/main" id="{A2F35607-C553-4AB9-8828-89E8E58BB017}"/>
              </a:ext>
            </a:extLst>
          </p:cNvPr>
          <p:cNvSpPr>
            <a:spLocks noGrp="1"/>
          </p:cNvSpPr>
          <p:nvPr>
            <p:ph type="body" sz="quarter" idx="16"/>
          </p:nvPr>
        </p:nvSpPr>
        <p:spPr>
          <a:xfrm>
            <a:off x="467544" y="915566"/>
            <a:ext cx="7128792" cy="3780420"/>
          </a:xfrm>
        </p:spPr>
        <p:txBody>
          <a:bodyPr vert="horz" lIns="68580" tIns="34290" rIns="68580" bIns="34290" rtlCol="0" anchor="t">
            <a:normAutofit/>
          </a:bodyPr>
          <a:lstStyle/>
          <a:p>
            <a:pPr marL="0" indent="0">
              <a:buNone/>
            </a:pPr>
            <a:r>
              <a:rPr lang="en-AU" sz="1988" dirty="0">
                <a:cs typeface="Arial"/>
              </a:rPr>
              <a:t>What do the occupation and industry titles mean?</a:t>
            </a:r>
          </a:p>
          <a:p>
            <a:pPr marL="0" indent="0">
              <a:buNone/>
            </a:pPr>
            <a:endParaRPr lang="en-AU" sz="1988" dirty="0">
              <a:cs typeface="Arial"/>
            </a:endParaRPr>
          </a:p>
          <a:p>
            <a:pPr marL="0" indent="0">
              <a:buNone/>
            </a:pPr>
            <a:r>
              <a:rPr lang="en-AU" sz="1988" dirty="0">
                <a:cs typeface="Arial"/>
              </a:rPr>
              <a:t>Occupations</a:t>
            </a:r>
          </a:p>
          <a:p>
            <a:r>
              <a:rPr lang="en-AU" sz="1988" dirty="0">
                <a:cs typeface="Arial"/>
                <a:hlinkClick r:id="rId3"/>
              </a:rPr>
              <a:t>http://www.abs.gov.au/AUSSTATS/abs@.nsf/DetailsPage/1220.0First%20Edition,%20Revision%201?OpenDocument</a:t>
            </a:r>
            <a:endParaRPr lang="en-AU" sz="1988" dirty="0">
              <a:cs typeface="Arial"/>
            </a:endParaRPr>
          </a:p>
          <a:p>
            <a:endParaRPr lang="en-AU" sz="1988" dirty="0">
              <a:cs typeface="Arial"/>
            </a:endParaRPr>
          </a:p>
          <a:p>
            <a:pPr marL="0" indent="0">
              <a:buNone/>
            </a:pPr>
            <a:r>
              <a:rPr lang="en-AU" sz="1988" dirty="0">
                <a:cs typeface="Arial"/>
              </a:rPr>
              <a:t>Industries</a:t>
            </a:r>
          </a:p>
          <a:p>
            <a:r>
              <a:rPr lang="en-AU" sz="1988" dirty="0">
                <a:cs typeface="Arial"/>
                <a:hlinkClick r:id="rId4"/>
              </a:rPr>
              <a:t>http://www.abs.gov.au/AUSSTATS/abs@.nsf/DetailsPage/1292.02006%20(Revision%202.0)?OpenDocument</a:t>
            </a:r>
            <a:endParaRPr lang="en-AU" sz="1988" dirty="0">
              <a:cs typeface="Arial"/>
            </a:endParaRPr>
          </a:p>
          <a:p>
            <a:pPr marL="0" indent="0">
              <a:buNone/>
            </a:pPr>
            <a:endParaRPr lang="en-AU" sz="1988" dirty="0">
              <a:cs typeface="Arial"/>
            </a:endParaRPr>
          </a:p>
          <a:p>
            <a:pPr marL="0" indent="0">
              <a:buNone/>
            </a:pPr>
            <a:endParaRPr lang="en-AU" sz="1988" dirty="0">
              <a:cs typeface="Arial"/>
            </a:endParaRPr>
          </a:p>
          <a:p>
            <a:pPr marL="0" indent="0">
              <a:buNone/>
            </a:pPr>
            <a:endParaRPr lang="en-US" sz="1988" dirty="0">
              <a:cs typeface="Arial"/>
            </a:endParaRPr>
          </a:p>
          <a:p>
            <a:endParaRPr lang="en-US" dirty="0"/>
          </a:p>
        </p:txBody>
      </p:sp>
    </p:spTree>
    <p:extLst>
      <p:ext uri="{BB962C8B-B14F-4D97-AF65-F5344CB8AC3E}">
        <p14:creationId xmlns:p14="http://schemas.microsoft.com/office/powerpoint/2010/main" val="3663501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107505" y="155873"/>
            <a:ext cx="8814754" cy="1078182"/>
          </a:xfrm>
        </p:spPr>
        <p:txBody>
          <a:bodyPr>
            <a:noAutofit/>
          </a:bodyPr>
          <a:lstStyle/>
          <a:p>
            <a:r>
              <a:rPr lang="en-US" sz="2700" dirty="0"/>
              <a:t>Major Projects</a:t>
            </a:r>
            <a:endParaRPr lang="en-AU" sz="2700" dirty="0"/>
          </a:p>
        </p:txBody>
      </p:sp>
      <p:sp>
        <p:nvSpPr>
          <p:cNvPr id="4" name="Text Placeholder 2">
            <a:extLst>
              <a:ext uri="{FF2B5EF4-FFF2-40B4-BE49-F238E27FC236}">
                <a16:creationId xmlns:a16="http://schemas.microsoft.com/office/drawing/2014/main" id="{A2F35607-C553-4AB9-8828-89E8E58BB017}"/>
              </a:ext>
            </a:extLst>
          </p:cNvPr>
          <p:cNvSpPr>
            <a:spLocks noGrp="1"/>
          </p:cNvSpPr>
          <p:nvPr>
            <p:ph type="body" sz="quarter" idx="16"/>
          </p:nvPr>
        </p:nvSpPr>
        <p:spPr>
          <a:xfrm>
            <a:off x="467544" y="915566"/>
            <a:ext cx="7128792" cy="3780420"/>
          </a:xfrm>
        </p:spPr>
        <p:txBody>
          <a:bodyPr vert="horz" lIns="68580" tIns="34290" rIns="68580" bIns="34290" rtlCol="0" anchor="t">
            <a:normAutofit fontScale="92500" lnSpcReduction="20000"/>
          </a:bodyPr>
          <a:lstStyle/>
          <a:p>
            <a:pPr marL="0" indent="0">
              <a:buNone/>
            </a:pPr>
            <a:r>
              <a:rPr lang="en-AU" sz="1988" b="1" dirty="0">
                <a:cs typeface="Arial"/>
              </a:rPr>
              <a:t>Gas, renewable and battery storage projects</a:t>
            </a:r>
          </a:p>
          <a:p>
            <a:r>
              <a:rPr lang="en-AU" sz="1988" dirty="0">
                <a:cs typeface="Arial"/>
              </a:rPr>
              <a:t>$650 million Aurora Solar Energy Project (job ads at </a:t>
            </a:r>
            <a:r>
              <a:rPr lang="en-AU" sz="1988" dirty="0">
                <a:cs typeface="Arial"/>
                <a:hlinkClick r:id="rId3"/>
              </a:rPr>
              <a:t>https://www.solarreserve.com/en/about/careers</a:t>
            </a:r>
            <a:r>
              <a:rPr lang="en-AU" sz="1988" dirty="0">
                <a:cs typeface="Arial"/>
              </a:rPr>
              <a:t>)  </a:t>
            </a:r>
          </a:p>
          <a:p>
            <a:r>
              <a:rPr lang="en-AU" sz="1988" dirty="0">
                <a:cs typeface="Arial"/>
              </a:rPr>
              <a:t>$1.5 billion Ceres wind farm on the Yorke Peninsula (register interest in future employment opportunities at </a:t>
            </a:r>
            <a:r>
              <a:rPr lang="en-AU" sz="1988" dirty="0">
                <a:cs typeface="Arial"/>
                <a:hlinkClick r:id="rId4"/>
              </a:rPr>
              <a:t>http://www.theceresproject.com.au/register_here</a:t>
            </a:r>
            <a:r>
              <a:rPr lang="en-AU" sz="1988" dirty="0">
                <a:cs typeface="Arial"/>
              </a:rPr>
              <a:t>) </a:t>
            </a:r>
          </a:p>
          <a:p>
            <a:endParaRPr lang="en-AU" sz="1988" dirty="0">
              <a:cs typeface="Arial"/>
            </a:endParaRPr>
          </a:p>
          <a:p>
            <a:pPr marL="0" indent="0">
              <a:buNone/>
            </a:pPr>
            <a:r>
              <a:rPr lang="en-AU" sz="1988" b="1" dirty="0">
                <a:cs typeface="Arial"/>
              </a:rPr>
              <a:t>Engineering projects underway</a:t>
            </a:r>
            <a:endParaRPr lang="en-AU" sz="1988" dirty="0">
              <a:cs typeface="Arial"/>
            </a:endParaRPr>
          </a:p>
          <a:p>
            <a:r>
              <a:rPr lang="en-AU" sz="1988" dirty="0">
                <a:cs typeface="Arial"/>
              </a:rPr>
              <a:t>$916 million Carrapateena copper-gold project (</a:t>
            </a:r>
            <a:r>
              <a:rPr lang="en-AU" sz="1988" dirty="0">
                <a:cs typeface="Arial"/>
                <a:hlinkClick r:id="rId5"/>
              </a:rPr>
              <a:t>https://career10.successfactors.com/career?company=ozmineralsP</a:t>
            </a:r>
            <a:r>
              <a:rPr lang="en-AU" sz="1988" dirty="0">
                <a:cs typeface="Arial"/>
              </a:rPr>
              <a:t>)</a:t>
            </a:r>
          </a:p>
          <a:p>
            <a:r>
              <a:rPr lang="en-AU" sz="1988" dirty="0">
                <a:cs typeface="Arial"/>
              </a:rPr>
              <a:t>$896 million South Road Upgrade (</a:t>
            </a:r>
            <a:r>
              <a:rPr lang="en-AU" sz="1988" dirty="0">
                <a:cs typeface="Arial"/>
                <a:hlinkClick r:id="rId6"/>
              </a:rPr>
              <a:t>http://www.t2talliance.com.au/our-commitment/employment/</a:t>
            </a:r>
            <a:r>
              <a:rPr lang="en-AU" sz="1988" dirty="0">
                <a:cs typeface="Arial"/>
              </a:rPr>
              <a:t>) </a:t>
            </a:r>
          </a:p>
          <a:p>
            <a:r>
              <a:rPr lang="en-AU" sz="1988" dirty="0">
                <a:cs typeface="Arial"/>
              </a:rPr>
              <a:t>$885 million Northern Connector (</a:t>
            </a:r>
            <a:r>
              <a:rPr lang="en-AU" sz="1988" dirty="0">
                <a:cs typeface="Arial"/>
                <a:hlinkClick r:id="rId7"/>
              </a:rPr>
              <a:t>www.northhub.sa.gov.au</a:t>
            </a:r>
            <a:r>
              <a:rPr lang="en-AU" sz="1988" dirty="0">
                <a:cs typeface="Arial"/>
              </a:rPr>
              <a:t>) </a:t>
            </a:r>
          </a:p>
          <a:p>
            <a:pPr marL="0" indent="0">
              <a:buNone/>
            </a:pPr>
            <a:endParaRPr lang="en-US" sz="1988" dirty="0">
              <a:cs typeface="Arial"/>
            </a:endParaRPr>
          </a:p>
          <a:p>
            <a:endParaRPr lang="en-US" dirty="0"/>
          </a:p>
        </p:txBody>
      </p:sp>
    </p:spTree>
    <p:extLst>
      <p:ext uri="{BB962C8B-B14F-4D97-AF65-F5344CB8AC3E}">
        <p14:creationId xmlns:p14="http://schemas.microsoft.com/office/powerpoint/2010/main" val="3932474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107505" y="155873"/>
            <a:ext cx="8814754" cy="1078182"/>
          </a:xfrm>
        </p:spPr>
        <p:txBody>
          <a:bodyPr>
            <a:noAutofit/>
          </a:bodyPr>
          <a:lstStyle/>
          <a:p>
            <a:r>
              <a:rPr lang="en-US" sz="2700" dirty="0"/>
              <a:t>Major Projects</a:t>
            </a:r>
            <a:endParaRPr lang="en-AU" sz="2700" dirty="0"/>
          </a:p>
        </p:txBody>
      </p:sp>
      <p:sp>
        <p:nvSpPr>
          <p:cNvPr id="4" name="Text Placeholder 2">
            <a:extLst>
              <a:ext uri="{FF2B5EF4-FFF2-40B4-BE49-F238E27FC236}">
                <a16:creationId xmlns:a16="http://schemas.microsoft.com/office/drawing/2014/main" id="{A2F35607-C553-4AB9-8828-89E8E58BB017}"/>
              </a:ext>
            </a:extLst>
          </p:cNvPr>
          <p:cNvSpPr>
            <a:spLocks noGrp="1"/>
          </p:cNvSpPr>
          <p:nvPr>
            <p:ph type="body" sz="quarter" idx="16"/>
          </p:nvPr>
        </p:nvSpPr>
        <p:spPr>
          <a:xfrm>
            <a:off x="467544" y="915566"/>
            <a:ext cx="7128792" cy="3780420"/>
          </a:xfrm>
        </p:spPr>
        <p:txBody>
          <a:bodyPr vert="horz" lIns="68580" tIns="34290" rIns="68580" bIns="34290" rtlCol="0" anchor="t">
            <a:normAutofit/>
          </a:bodyPr>
          <a:lstStyle/>
          <a:p>
            <a:pPr marL="0" indent="0">
              <a:buNone/>
            </a:pPr>
            <a:r>
              <a:rPr lang="en-AU" sz="1988" b="1" dirty="0">
                <a:cs typeface="Arial"/>
              </a:rPr>
              <a:t>Engineering projects in the pipeline</a:t>
            </a:r>
            <a:endParaRPr lang="en-AU" sz="1988" dirty="0">
              <a:cs typeface="Arial"/>
            </a:endParaRPr>
          </a:p>
          <a:p>
            <a:r>
              <a:rPr lang="en-AU" sz="1988" dirty="0">
                <a:cs typeface="Arial"/>
              </a:rPr>
              <a:t>$4.5 billion Central Eyre iron ore project (register interest at </a:t>
            </a:r>
            <a:r>
              <a:rPr lang="en-AU" sz="1988" dirty="0">
                <a:cs typeface="Arial"/>
                <a:hlinkClick r:id="rId3"/>
              </a:rPr>
              <a:t>http://ironroadlimited.com.au/about-us/employment</a:t>
            </a:r>
            <a:r>
              <a:rPr lang="en-AU" sz="1988" dirty="0">
                <a:cs typeface="Arial"/>
              </a:rPr>
              <a:t>) </a:t>
            </a:r>
          </a:p>
          <a:p>
            <a:r>
              <a:rPr lang="en-AU" sz="1988" dirty="0">
                <a:cs typeface="Arial"/>
              </a:rPr>
              <a:t>$3.2 billion Arckaringa project </a:t>
            </a:r>
          </a:p>
          <a:p>
            <a:r>
              <a:rPr lang="en-AU" sz="1988" dirty="0">
                <a:cs typeface="Arial"/>
              </a:rPr>
              <a:t>$2.8 billion Olympic Dam brownfield expansion (</a:t>
            </a:r>
            <a:r>
              <a:rPr lang="en-AU" sz="1988" dirty="0">
                <a:cs typeface="Arial"/>
                <a:hlinkClick r:id="rId4"/>
              </a:rPr>
              <a:t>https://www.bhp.com/our-approach/work-with-us</a:t>
            </a:r>
            <a:r>
              <a:rPr lang="en-AU" sz="1988" dirty="0">
                <a:cs typeface="Arial"/>
              </a:rPr>
              <a:t>) </a:t>
            </a:r>
            <a:endParaRPr lang="en-AU" sz="1988" b="1" dirty="0">
              <a:cs typeface="Arial"/>
            </a:endParaRPr>
          </a:p>
          <a:p>
            <a:pPr marL="0" indent="0">
              <a:buNone/>
            </a:pPr>
            <a:endParaRPr lang="en-AU" sz="1988" b="1" dirty="0">
              <a:cs typeface="Arial"/>
            </a:endParaRPr>
          </a:p>
          <a:p>
            <a:pPr marL="0" indent="0">
              <a:buNone/>
            </a:pPr>
            <a:r>
              <a:rPr lang="en-AU" sz="1988" b="1" dirty="0">
                <a:cs typeface="Arial"/>
              </a:rPr>
              <a:t>Commercial projects underway</a:t>
            </a:r>
          </a:p>
          <a:p>
            <a:r>
              <a:rPr lang="en-AU" sz="1988" dirty="0">
                <a:cs typeface="Arial"/>
              </a:rPr>
              <a:t>$610 million redevelopment of Adelaide Festival Plaza</a:t>
            </a:r>
          </a:p>
          <a:p>
            <a:r>
              <a:rPr lang="en-AU" sz="1988" dirty="0">
                <a:cs typeface="Arial"/>
              </a:rPr>
              <a:t>$330 million expansion of Adelaide Casino</a:t>
            </a:r>
          </a:p>
          <a:p>
            <a:endParaRPr lang="en-US" sz="1988" dirty="0">
              <a:cs typeface="Arial"/>
            </a:endParaRPr>
          </a:p>
          <a:p>
            <a:endParaRPr lang="en-US" dirty="0"/>
          </a:p>
        </p:txBody>
      </p:sp>
    </p:spTree>
    <p:extLst>
      <p:ext uri="{BB962C8B-B14F-4D97-AF65-F5344CB8AC3E}">
        <p14:creationId xmlns:p14="http://schemas.microsoft.com/office/powerpoint/2010/main" val="562329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107505" y="155873"/>
            <a:ext cx="8814754" cy="1078182"/>
          </a:xfrm>
        </p:spPr>
        <p:txBody>
          <a:bodyPr>
            <a:noAutofit/>
          </a:bodyPr>
          <a:lstStyle/>
          <a:p>
            <a:r>
              <a:rPr lang="en-US" sz="2700" dirty="0"/>
              <a:t>Major Projects</a:t>
            </a:r>
            <a:endParaRPr lang="en-AU" sz="2700" dirty="0"/>
          </a:p>
        </p:txBody>
      </p:sp>
      <p:sp>
        <p:nvSpPr>
          <p:cNvPr id="4" name="Text Placeholder 2">
            <a:extLst>
              <a:ext uri="{FF2B5EF4-FFF2-40B4-BE49-F238E27FC236}">
                <a16:creationId xmlns:a16="http://schemas.microsoft.com/office/drawing/2014/main" id="{A2F35607-C553-4AB9-8828-89E8E58BB017}"/>
              </a:ext>
            </a:extLst>
          </p:cNvPr>
          <p:cNvSpPr>
            <a:spLocks noGrp="1"/>
          </p:cNvSpPr>
          <p:nvPr>
            <p:ph type="body" sz="quarter" idx="16"/>
          </p:nvPr>
        </p:nvSpPr>
        <p:spPr>
          <a:xfrm>
            <a:off x="467544" y="915566"/>
            <a:ext cx="7128792" cy="3780420"/>
          </a:xfrm>
        </p:spPr>
        <p:txBody>
          <a:bodyPr vert="horz" lIns="68580" tIns="34290" rIns="68580" bIns="34290" rtlCol="0" anchor="t">
            <a:normAutofit fontScale="92500" lnSpcReduction="10000"/>
          </a:bodyPr>
          <a:lstStyle/>
          <a:p>
            <a:pPr marL="0" indent="0">
              <a:buNone/>
            </a:pPr>
            <a:r>
              <a:rPr lang="en-AU" sz="1988" b="1" dirty="0">
                <a:cs typeface="Arial"/>
              </a:rPr>
              <a:t>Commercial projects in the pipeline</a:t>
            </a:r>
            <a:endParaRPr lang="en-AU" sz="1988" dirty="0">
              <a:cs typeface="Arial"/>
            </a:endParaRPr>
          </a:p>
          <a:p>
            <a:r>
              <a:rPr lang="en-AU" sz="1988" dirty="0">
                <a:cs typeface="Arial"/>
              </a:rPr>
              <a:t>$528 million new Women’s and Children’s Hospital</a:t>
            </a:r>
          </a:p>
          <a:p>
            <a:r>
              <a:rPr lang="en-AU" sz="1988" dirty="0">
                <a:cs typeface="Arial"/>
              </a:rPr>
              <a:t>$400 million Central Market Arcade redevelopment (</a:t>
            </a:r>
            <a:r>
              <a:rPr lang="en-AU" sz="1988" dirty="0">
                <a:cs typeface="Arial"/>
                <a:hlinkClick r:id="rId3"/>
              </a:rPr>
              <a:t>https://www.cityofadelaide.com.au/your-community/programs-projects/placemaking/market-district/arcade-redevelopment/contact-us</a:t>
            </a:r>
            <a:r>
              <a:rPr lang="en-AU" sz="1988" dirty="0">
                <a:cs typeface="Arial"/>
              </a:rPr>
              <a:t>)</a:t>
            </a:r>
            <a:endParaRPr lang="en-AU" sz="1988" b="1" dirty="0">
              <a:cs typeface="Arial"/>
            </a:endParaRPr>
          </a:p>
          <a:p>
            <a:pPr marL="0" indent="0">
              <a:buNone/>
            </a:pPr>
            <a:endParaRPr lang="en-AU" sz="1988" b="1" dirty="0">
              <a:cs typeface="Arial"/>
            </a:endParaRPr>
          </a:p>
          <a:p>
            <a:pPr marL="0" indent="0">
              <a:buNone/>
            </a:pPr>
            <a:r>
              <a:rPr lang="en-US" sz="1988" b="1" dirty="0">
                <a:cs typeface="Arial"/>
              </a:rPr>
              <a:t>Infrastructure Projects</a:t>
            </a:r>
          </a:p>
          <a:p>
            <a:r>
              <a:rPr lang="en-US" sz="1988" dirty="0">
                <a:cs typeface="Arial"/>
                <a:hlinkClick r:id="rId4"/>
              </a:rPr>
              <a:t>https://www.infrastructure.sa.gov.au/infrastructure_projects</a:t>
            </a:r>
            <a:r>
              <a:rPr lang="en-US" sz="1988" dirty="0">
                <a:cs typeface="Arial"/>
              </a:rPr>
              <a:t> </a:t>
            </a:r>
          </a:p>
          <a:p>
            <a:pPr marL="0" indent="0">
              <a:buNone/>
            </a:pPr>
            <a:endParaRPr lang="en-US" sz="1988" b="1" dirty="0">
              <a:cs typeface="Arial"/>
            </a:endParaRPr>
          </a:p>
          <a:p>
            <a:pPr marL="0" indent="0">
              <a:buNone/>
            </a:pPr>
            <a:r>
              <a:rPr lang="en-US" sz="1988" b="1" dirty="0">
                <a:cs typeface="Arial"/>
              </a:rPr>
              <a:t>Major Developments</a:t>
            </a:r>
          </a:p>
          <a:p>
            <a:r>
              <a:rPr lang="en-US" sz="1988" dirty="0">
                <a:cs typeface="Arial"/>
                <a:hlinkClick r:id="rId5"/>
              </a:rPr>
              <a:t>https://www.saplanningportal.sa.gov.au/current_planning_system/development_assessment/development_activity_maps#major</a:t>
            </a:r>
            <a:r>
              <a:rPr lang="en-US" sz="1988" dirty="0">
                <a:cs typeface="Arial"/>
              </a:rPr>
              <a:t> </a:t>
            </a:r>
            <a:endParaRPr lang="en-US" dirty="0"/>
          </a:p>
        </p:txBody>
      </p:sp>
    </p:spTree>
    <p:extLst>
      <p:ext uri="{BB962C8B-B14F-4D97-AF65-F5344CB8AC3E}">
        <p14:creationId xmlns:p14="http://schemas.microsoft.com/office/powerpoint/2010/main" val="2996320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107505" y="155873"/>
            <a:ext cx="8814754" cy="1078182"/>
          </a:xfrm>
        </p:spPr>
        <p:txBody>
          <a:bodyPr>
            <a:noAutofit/>
          </a:bodyPr>
          <a:lstStyle/>
          <a:p>
            <a:r>
              <a:rPr lang="en-AU" sz="2700" dirty="0"/>
              <a:t>Increasing employment is good for job seekers</a:t>
            </a:r>
          </a:p>
        </p:txBody>
      </p:sp>
      <p:pic>
        <p:nvPicPr>
          <p:cNvPr id="2" name="Picture 1">
            <a:extLst>
              <a:ext uri="{FF2B5EF4-FFF2-40B4-BE49-F238E27FC236}">
                <a16:creationId xmlns:a16="http://schemas.microsoft.com/office/drawing/2014/main" id="{0B7FC8B6-698B-41E3-BB45-37855A40A92B}"/>
              </a:ext>
            </a:extLst>
          </p:cNvPr>
          <p:cNvPicPr>
            <a:picLocks noChangeAspect="1"/>
          </p:cNvPicPr>
          <p:nvPr/>
        </p:nvPicPr>
        <p:blipFill>
          <a:blip r:embed="rId3"/>
          <a:stretch>
            <a:fillRect/>
          </a:stretch>
        </p:blipFill>
        <p:spPr>
          <a:xfrm>
            <a:off x="395536" y="915566"/>
            <a:ext cx="6650778" cy="3636000"/>
          </a:xfrm>
          <a:prstGeom prst="rect">
            <a:avLst/>
          </a:prstGeom>
        </p:spPr>
      </p:pic>
    </p:spTree>
    <p:extLst>
      <p:ext uri="{BB962C8B-B14F-4D97-AF65-F5344CB8AC3E}">
        <p14:creationId xmlns:p14="http://schemas.microsoft.com/office/powerpoint/2010/main" val="487891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107505" y="155873"/>
            <a:ext cx="8814754" cy="1078182"/>
          </a:xfrm>
        </p:spPr>
        <p:txBody>
          <a:bodyPr>
            <a:noAutofit/>
          </a:bodyPr>
          <a:lstStyle/>
          <a:p>
            <a:r>
              <a:rPr lang="en-US" sz="2700" dirty="0"/>
              <a:t>Lower unemployment rate is good for job seekers</a:t>
            </a:r>
            <a:endParaRPr lang="en-AU" sz="2700" dirty="0"/>
          </a:p>
        </p:txBody>
      </p:sp>
      <p:pic>
        <p:nvPicPr>
          <p:cNvPr id="3" name="Picture 2">
            <a:extLst>
              <a:ext uri="{FF2B5EF4-FFF2-40B4-BE49-F238E27FC236}">
                <a16:creationId xmlns:a16="http://schemas.microsoft.com/office/drawing/2014/main" id="{F710CE05-F59D-4FAE-9C98-D6C2F4E3A015}"/>
              </a:ext>
            </a:extLst>
          </p:cNvPr>
          <p:cNvPicPr>
            <a:picLocks noChangeAspect="1"/>
          </p:cNvPicPr>
          <p:nvPr/>
        </p:nvPicPr>
        <p:blipFill>
          <a:blip r:embed="rId3"/>
          <a:stretch>
            <a:fillRect/>
          </a:stretch>
        </p:blipFill>
        <p:spPr>
          <a:xfrm>
            <a:off x="395536" y="987574"/>
            <a:ext cx="6663506" cy="3633531"/>
          </a:xfrm>
          <a:prstGeom prst="rect">
            <a:avLst/>
          </a:prstGeom>
        </p:spPr>
      </p:pic>
    </p:spTree>
    <p:extLst>
      <p:ext uri="{BB962C8B-B14F-4D97-AF65-F5344CB8AC3E}">
        <p14:creationId xmlns:p14="http://schemas.microsoft.com/office/powerpoint/2010/main" val="1075328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107505" y="155873"/>
            <a:ext cx="8814754" cy="1078182"/>
          </a:xfrm>
        </p:spPr>
        <p:txBody>
          <a:bodyPr>
            <a:noAutofit/>
          </a:bodyPr>
          <a:lstStyle/>
          <a:p>
            <a:r>
              <a:rPr lang="en-US" sz="2700" dirty="0"/>
              <a:t>Highest number of vacancies</a:t>
            </a:r>
            <a:endParaRPr lang="en-AU" sz="2700" dirty="0"/>
          </a:p>
        </p:txBody>
      </p:sp>
      <p:sp>
        <p:nvSpPr>
          <p:cNvPr id="4" name="Text Placeholder 2">
            <a:extLst>
              <a:ext uri="{FF2B5EF4-FFF2-40B4-BE49-F238E27FC236}">
                <a16:creationId xmlns:a16="http://schemas.microsoft.com/office/drawing/2014/main" id="{A2F35607-C553-4AB9-8828-89E8E58BB017}"/>
              </a:ext>
            </a:extLst>
          </p:cNvPr>
          <p:cNvSpPr>
            <a:spLocks noGrp="1"/>
          </p:cNvSpPr>
          <p:nvPr>
            <p:ph type="body" sz="quarter" idx="16"/>
          </p:nvPr>
        </p:nvSpPr>
        <p:spPr>
          <a:xfrm>
            <a:off x="467544" y="915566"/>
            <a:ext cx="7128792" cy="3780420"/>
          </a:xfrm>
        </p:spPr>
        <p:txBody>
          <a:bodyPr vert="horz" lIns="68580" tIns="34290" rIns="68580" bIns="34290" rtlCol="0" anchor="t">
            <a:normAutofit/>
          </a:bodyPr>
          <a:lstStyle/>
          <a:p>
            <a:pPr marL="0" indent="0">
              <a:buNone/>
            </a:pPr>
            <a:r>
              <a:rPr lang="en-US" sz="1988" b="1" dirty="0">
                <a:cs typeface="Arial"/>
              </a:rPr>
              <a:t>Professionals (26% of vacancies)</a:t>
            </a:r>
            <a:endParaRPr lang="en-AU" sz="1988" b="1" dirty="0">
              <a:cs typeface="Arial"/>
            </a:endParaRPr>
          </a:p>
          <a:p>
            <a:r>
              <a:rPr lang="en-AU" sz="1988" dirty="0">
                <a:cs typeface="Arial"/>
              </a:rPr>
              <a:t>registered nurses (240)</a:t>
            </a:r>
          </a:p>
          <a:p>
            <a:r>
              <a:rPr lang="en-AU" sz="1988" dirty="0">
                <a:cs typeface="Arial"/>
              </a:rPr>
              <a:t>software and applications programmers (200)</a:t>
            </a:r>
          </a:p>
          <a:p>
            <a:r>
              <a:rPr lang="en-AU" sz="1988" dirty="0">
                <a:cs typeface="Arial"/>
              </a:rPr>
              <a:t>accountants (160)</a:t>
            </a:r>
          </a:p>
          <a:p>
            <a:r>
              <a:rPr lang="en-AU" sz="1988" dirty="0">
                <a:cs typeface="Arial"/>
              </a:rPr>
              <a:t>human resource professionals (120)</a:t>
            </a:r>
          </a:p>
          <a:p>
            <a:r>
              <a:rPr lang="en-AU" sz="1988" dirty="0">
                <a:cs typeface="Arial"/>
              </a:rPr>
              <a:t>civil engineering professionals (90)</a:t>
            </a:r>
            <a:endParaRPr lang="en-US" sz="1988" dirty="0">
              <a:cs typeface="Arial"/>
            </a:endParaRPr>
          </a:p>
          <a:p>
            <a:r>
              <a:rPr lang="en-AU" sz="1988" dirty="0">
                <a:cs typeface="Arial"/>
              </a:rPr>
              <a:t>ICT business and systems analysts (90)</a:t>
            </a:r>
          </a:p>
          <a:p>
            <a:r>
              <a:rPr lang="en-AU" sz="1988" dirty="0">
                <a:cs typeface="Arial"/>
              </a:rPr>
              <a:t>welfare, recreation and community arts workers (70)</a:t>
            </a:r>
          </a:p>
          <a:p>
            <a:r>
              <a:rPr lang="en-AU" sz="1988" dirty="0">
                <a:cs typeface="Arial"/>
              </a:rPr>
              <a:t>generalist medical practitioners (60)</a:t>
            </a:r>
          </a:p>
          <a:p>
            <a:r>
              <a:rPr lang="en-AU" sz="1988" dirty="0">
                <a:cs typeface="Arial"/>
              </a:rPr>
              <a:t>advertising and marketing professionals (60)</a:t>
            </a:r>
          </a:p>
          <a:p>
            <a:endParaRPr lang="en-US" sz="1988" dirty="0">
              <a:cs typeface="Arial"/>
            </a:endParaRPr>
          </a:p>
          <a:p>
            <a:endParaRPr lang="en-US" sz="1988" dirty="0">
              <a:cs typeface="Arial"/>
            </a:endParaRPr>
          </a:p>
          <a:p>
            <a:endParaRPr lang="en-US" dirty="0"/>
          </a:p>
        </p:txBody>
      </p:sp>
    </p:spTree>
    <p:extLst>
      <p:ext uri="{BB962C8B-B14F-4D97-AF65-F5344CB8AC3E}">
        <p14:creationId xmlns:p14="http://schemas.microsoft.com/office/powerpoint/2010/main" val="2991727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107505" y="155873"/>
            <a:ext cx="8814754" cy="1078182"/>
          </a:xfrm>
        </p:spPr>
        <p:txBody>
          <a:bodyPr>
            <a:noAutofit/>
          </a:bodyPr>
          <a:lstStyle/>
          <a:p>
            <a:r>
              <a:rPr lang="en-US" sz="2700" dirty="0"/>
              <a:t>Highest number of vacancies</a:t>
            </a:r>
            <a:endParaRPr lang="en-AU" sz="2700" dirty="0"/>
          </a:p>
        </p:txBody>
      </p:sp>
      <p:sp>
        <p:nvSpPr>
          <p:cNvPr id="4" name="Text Placeholder 2">
            <a:extLst>
              <a:ext uri="{FF2B5EF4-FFF2-40B4-BE49-F238E27FC236}">
                <a16:creationId xmlns:a16="http://schemas.microsoft.com/office/drawing/2014/main" id="{A2F35607-C553-4AB9-8828-89E8E58BB017}"/>
              </a:ext>
            </a:extLst>
          </p:cNvPr>
          <p:cNvSpPr>
            <a:spLocks noGrp="1"/>
          </p:cNvSpPr>
          <p:nvPr>
            <p:ph type="body" sz="quarter" idx="16"/>
          </p:nvPr>
        </p:nvSpPr>
        <p:spPr>
          <a:xfrm>
            <a:off x="467544" y="915566"/>
            <a:ext cx="7776864" cy="3780420"/>
          </a:xfrm>
        </p:spPr>
        <p:txBody>
          <a:bodyPr vert="horz" lIns="68580" tIns="34290" rIns="68580" bIns="34290" rtlCol="0" anchor="t">
            <a:normAutofit/>
          </a:bodyPr>
          <a:lstStyle/>
          <a:p>
            <a:pPr marL="0" indent="0">
              <a:buNone/>
            </a:pPr>
            <a:r>
              <a:rPr lang="en-US" sz="1988" b="1" dirty="0">
                <a:cs typeface="Arial"/>
              </a:rPr>
              <a:t>Professionals (cont.)</a:t>
            </a:r>
            <a:endParaRPr lang="en-AU" sz="1988" b="1" dirty="0">
              <a:cs typeface="Arial"/>
            </a:endParaRPr>
          </a:p>
          <a:p>
            <a:r>
              <a:rPr lang="en-AU" sz="1988" dirty="0">
                <a:cs typeface="Arial"/>
              </a:rPr>
              <a:t>industrial, mechanical and production engineers (50)</a:t>
            </a:r>
          </a:p>
          <a:p>
            <a:r>
              <a:rPr lang="en-AU" sz="1988" dirty="0">
                <a:cs typeface="Arial"/>
              </a:rPr>
              <a:t>training and development professionals (30)</a:t>
            </a:r>
          </a:p>
          <a:p>
            <a:r>
              <a:rPr lang="en-AU" sz="1988" dirty="0">
                <a:cs typeface="Arial"/>
              </a:rPr>
              <a:t>social workers (30)</a:t>
            </a:r>
          </a:p>
          <a:p>
            <a:r>
              <a:rPr lang="en-AU" sz="1988" dirty="0">
                <a:cs typeface="Arial"/>
              </a:rPr>
              <a:t>management and organisation analysts (30)</a:t>
            </a:r>
          </a:p>
          <a:p>
            <a:r>
              <a:rPr lang="en-AU" sz="1988" dirty="0">
                <a:cs typeface="Arial"/>
              </a:rPr>
              <a:t>electrical engineers (20)</a:t>
            </a:r>
          </a:p>
          <a:p>
            <a:r>
              <a:rPr lang="en-AU" sz="1988" dirty="0">
                <a:cs typeface="Arial"/>
              </a:rPr>
              <a:t>ICT support and test engineers (20)</a:t>
            </a:r>
          </a:p>
          <a:p>
            <a:r>
              <a:rPr lang="en-US" sz="1988" dirty="0">
                <a:cs typeface="Arial"/>
              </a:rPr>
              <a:t>computer network professionals (20)</a:t>
            </a:r>
          </a:p>
          <a:p>
            <a:r>
              <a:rPr lang="en-AU" sz="1988" dirty="0">
                <a:cs typeface="Arial"/>
              </a:rPr>
              <a:t>telecommunications engineering professionals (&lt;10)</a:t>
            </a:r>
          </a:p>
          <a:p>
            <a:pPr marL="0" indent="0">
              <a:buNone/>
            </a:pPr>
            <a:endParaRPr lang="en-AU" sz="1988" dirty="0">
              <a:cs typeface="Arial"/>
            </a:endParaRPr>
          </a:p>
        </p:txBody>
      </p:sp>
    </p:spTree>
    <p:extLst>
      <p:ext uri="{BB962C8B-B14F-4D97-AF65-F5344CB8AC3E}">
        <p14:creationId xmlns:p14="http://schemas.microsoft.com/office/powerpoint/2010/main" val="393676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26316" rtlCol="0" anchor="t" anchorCtr="0">
        <a:spAutoFit/>
      </a:bodyPr>
      <a:lstStyle>
        <a:defPPr>
          <a:defRPr sz="1100" b="1" dirty="0">
            <a:solidFill>
              <a:srgbClr val="FFFFFF"/>
            </a:solidFill>
            <a:latin typeface="Arial"/>
            <a:cs typeface="Aria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5DD20BEC4FFAA4691D0AC2EAC8B5990" ma:contentTypeVersion="4" ma:contentTypeDescription="Create a new document." ma:contentTypeScope="" ma:versionID="17477329f449e1bb31a7fd4515e4ba68">
  <xsd:schema xmlns:xsd="http://www.w3.org/2001/XMLSchema" xmlns:xs="http://www.w3.org/2001/XMLSchema" xmlns:p="http://schemas.microsoft.com/office/2006/metadata/properties" xmlns:ns2="db5eed46-6848-437d-9205-05c75db39870" targetNamespace="http://schemas.microsoft.com/office/2006/metadata/properties" ma:root="true" ma:fieldsID="1016651b16c719db1750ba0655ed21ec" ns2:_="">
    <xsd:import namespace="db5eed46-6848-437d-9205-05c75db39870"/>
    <xsd:element name="properties">
      <xsd:complexType>
        <xsd:sequence>
          <xsd:element name="documentManagement">
            <xsd:complexType>
              <xsd:all>
                <xsd:element ref="ns2:Document_x0020_Type" minOccurs="0"/>
                <xsd:element ref="ns2:Featured_x0020_Document" minOccurs="0"/>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5eed46-6848-437d-9205-05c75db39870" elementFormDefault="qualified">
    <xsd:import namespace="http://schemas.microsoft.com/office/2006/documentManagement/types"/>
    <xsd:import namespace="http://schemas.microsoft.com/office/infopath/2007/PartnerControls"/>
    <xsd:element name="Document_x0020_Type" ma:index="2" nillable="true" ma:displayName="Document Type" ma:internalName="Document_x0020_Type">
      <xsd:complexType>
        <xsd:complexContent>
          <xsd:extension base="dms:MultiChoice">
            <xsd:sequence>
              <xsd:element name="Value" maxOccurs="unbounded" minOccurs="0" nillable="true">
                <xsd:simpleType>
                  <xsd:restriction base="dms:Choice">
                    <xsd:enumeration value="Guide"/>
                    <xsd:enumeration value="Image"/>
                    <xsd:enumeration value="Org Chart"/>
                    <xsd:enumeration value="Policy"/>
                    <xsd:enumeration value="Procedure"/>
                    <xsd:enumeration value="Template"/>
                    <xsd:enumeration value="Logo"/>
                  </xsd:restriction>
                </xsd:simpleType>
              </xsd:element>
            </xsd:sequence>
          </xsd:extension>
        </xsd:complexContent>
      </xsd:complexType>
    </xsd:element>
    <xsd:element name="Featured_x0020_Document" ma:index="3" nillable="true" ma:displayName="Home Page Document" ma:default="0" ma:description="Do you want this document to appear on the home page?" ma:internalName="Featured_x0020_Document">
      <xsd:simpleType>
        <xsd:restriction base="dms:Boolean"/>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Featured_x0020_Document xmlns="db5eed46-6848-437d-9205-05c75db39870">false</Featured_x0020_Document>
    <Document_x0020_Type xmlns="db5eed46-6848-437d-9205-05c75db39870">
      <Value>Template</Value>
    </Document_x0020_Type>
  </documentManagement>
</p:properties>
</file>

<file path=customXml/itemProps1.xml><?xml version="1.0" encoding="utf-8"?>
<ds:datastoreItem xmlns:ds="http://schemas.openxmlformats.org/officeDocument/2006/customXml" ds:itemID="{33506E21-2CFC-41B7-BB64-77124C83C277}">
  <ds:schemaRefs>
    <ds:schemaRef ds:uri="http://schemas.microsoft.com/sharepoint/v3/contenttype/forms"/>
  </ds:schemaRefs>
</ds:datastoreItem>
</file>

<file path=customXml/itemProps2.xml><?xml version="1.0" encoding="utf-8"?>
<ds:datastoreItem xmlns:ds="http://schemas.openxmlformats.org/officeDocument/2006/customXml" ds:itemID="{A3F9A239-5FA6-4725-8B86-51E66DEEF4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b5eed46-6848-437d-9205-05c75db3987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9B8549C-D7AB-4EAE-BE10-7EF96D39CD98}">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db5eed46-6848-437d-9205-05c75db39870"/>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3671</TotalTime>
  <Words>1986</Words>
  <Application>Microsoft Office PowerPoint</Application>
  <PresentationFormat>On-screen Show (16:9)</PresentationFormat>
  <Paragraphs>227</Paragraphs>
  <Slides>22</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Davis</dc:creator>
  <cp:lastModifiedBy>McKay, Michael (DIS)</cp:lastModifiedBy>
  <cp:revision>263</cp:revision>
  <cp:lastPrinted>2018-08-24T09:49:27Z</cp:lastPrinted>
  <dcterms:created xsi:type="dcterms:W3CDTF">2015-07-30T05:51:50Z</dcterms:created>
  <dcterms:modified xsi:type="dcterms:W3CDTF">2018-08-27T06:33:58Z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0x01010055DD20BEC4FFAA4691D0AC2EAC8B5990</vt:lpwstr>
  </property>
</Properties>
</file>